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1"/>
  </p:notesMasterIdLst>
  <p:handoutMasterIdLst>
    <p:handoutMasterId r:id="rId82"/>
  </p:handoutMasterIdLst>
  <p:sldIdLst>
    <p:sldId id="256" r:id="rId2"/>
    <p:sldId id="257" r:id="rId3"/>
    <p:sldId id="258" r:id="rId4"/>
    <p:sldId id="259" r:id="rId5"/>
    <p:sldId id="320" r:id="rId6"/>
    <p:sldId id="261" r:id="rId7"/>
    <p:sldId id="262" r:id="rId8"/>
    <p:sldId id="263" r:id="rId9"/>
    <p:sldId id="264" r:id="rId10"/>
    <p:sldId id="265" r:id="rId11"/>
    <p:sldId id="266" r:id="rId12"/>
    <p:sldId id="267" r:id="rId13"/>
    <p:sldId id="268" r:id="rId14"/>
    <p:sldId id="311" r:id="rId15"/>
    <p:sldId id="269" r:id="rId16"/>
    <p:sldId id="270" r:id="rId17"/>
    <p:sldId id="271" r:id="rId18"/>
    <p:sldId id="272" r:id="rId19"/>
    <p:sldId id="273" r:id="rId20"/>
    <p:sldId id="274" r:id="rId21"/>
    <p:sldId id="275" r:id="rId22"/>
    <p:sldId id="318" r:id="rId23"/>
    <p:sldId id="276" r:id="rId24"/>
    <p:sldId id="277"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12" r:id="rId55"/>
    <p:sldId id="313" r:id="rId56"/>
    <p:sldId id="314" r:id="rId57"/>
    <p:sldId id="315" r:id="rId58"/>
    <p:sldId id="316" r:id="rId59"/>
    <p:sldId id="317" r:id="rId60"/>
    <p:sldId id="321" r:id="rId61"/>
    <p:sldId id="328" r:id="rId62"/>
    <p:sldId id="329" r:id="rId63"/>
    <p:sldId id="330" r:id="rId64"/>
    <p:sldId id="331" r:id="rId65"/>
    <p:sldId id="333" r:id="rId66"/>
    <p:sldId id="334" r:id="rId67"/>
    <p:sldId id="335" r:id="rId68"/>
    <p:sldId id="336" r:id="rId69"/>
    <p:sldId id="337" r:id="rId70"/>
    <p:sldId id="322" r:id="rId71"/>
    <p:sldId id="323" r:id="rId72"/>
    <p:sldId id="325" r:id="rId73"/>
    <p:sldId id="332" r:id="rId74"/>
    <p:sldId id="324" r:id="rId75"/>
    <p:sldId id="326" r:id="rId76"/>
    <p:sldId id="327" r:id="rId77"/>
    <p:sldId id="308" r:id="rId78"/>
    <p:sldId id="309" r:id="rId79"/>
    <p:sldId id="310" r:id="rId80"/>
  </p:sldIdLst>
  <p:sldSz cx="9144000" cy="5143500" type="screen16x9"/>
  <p:notesSz cx="6858000" cy="9144000"/>
  <p:embeddedFontLst>
    <p:embeddedFont>
      <p:font typeface="Cambria" panose="02040503050406030204" pitchFamily="18" charset="0"/>
      <p:regular r:id="rId83"/>
      <p:bold r:id="rId84"/>
      <p:italic r:id="rId85"/>
      <p:boldItalic r:id="rId86"/>
    </p:embeddedFont>
    <p:embeddedFont>
      <p:font typeface="Fira Sans Extra Condensed" panose="020B0503050000020004" pitchFamily="34" charset="0"/>
      <p:regular r:id="rId87"/>
      <p:bold r:id="rId88"/>
      <p:italic r:id="rId89"/>
      <p:boldItalic r:id="rId90"/>
    </p:embeddedFont>
    <p:embeddedFont>
      <p:font typeface="Fira Sans Extra Condensed SemiBold" panose="020B0604020202020204" charset="0"/>
      <p:regular r:id="rId91"/>
      <p:bold r:id="rId92"/>
      <p:italic r:id="rId93"/>
      <p:boldItalic r:id="rId94"/>
    </p:embeddedFont>
    <p:embeddedFont>
      <p:font typeface="Lato" panose="020F0502020204030203" pitchFamily="34" charset="0"/>
      <p:regular r:id="rId95"/>
      <p:bold r:id="rId96"/>
      <p:italic r:id="rId97"/>
      <p:boldItalic r:id="rId98"/>
    </p:embeddedFont>
    <p:embeddedFont>
      <p:font typeface="Merriweather" panose="00000500000000000000" pitchFamily="2" charset="0"/>
      <p:regular r:id="rId99"/>
      <p:bold r:id="rId100"/>
      <p:italic r:id="rId101"/>
      <p:boldItalic r:id="rId102"/>
    </p:embeddedFont>
    <p:embeddedFont>
      <p:font typeface="Roboto" panose="02000000000000000000" pitchFamily="2"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7" roundtripDataSignature="AMtx7mjNZ6z7TSJlOvm+N8TGmF494kWAY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3" d="100"/>
          <a:sy n="103" d="100"/>
        </p:scale>
        <p:origin x="902" y="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07" Type="http://customschemas.google.com/relationships/presentationmetadata" Target="meta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1.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fntdata"/><Relationship Id="rId88" Type="http://schemas.openxmlformats.org/officeDocument/2006/relationships/font" Target="fonts/font6.fntdata"/><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2CF73EE-90D7-13FA-A3B8-1112B125BC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F31B6D2-FBCE-EA9F-506D-EEA09B52AB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E2CEF5-BC99-4ADC-A547-5922DA1E1DC4}" type="datetimeFigureOut">
              <a:rPr lang="en-US" smtClean="0"/>
              <a:t>6/12/2024</a:t>
            </a:fld>
            <a:endParaRPr lang="en-US"/>
          </a:p>
        </p:txBody>
      </p:sp>
      <p:sp>
        <p:nvSpPr>
          <p:cNvPr id="4" name="Footer Placeholder 3">
            <a:extLst>
              <a:ext uri="{FF2B5EF4-FFF2-40B4-BE49-F238E27FC236}">
                <a16:creationId xmlns:a16="http://schemas.microsoft.com/office/drawing/2014/main" id="{D8CCA93F-B789-98A1-9C88-BCBA57080B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0131E9-F103-CD4E-AC9D-36F8C3C11B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972BD2-EA29-4529-B2C9-B7F7D877DCE5}" type="slidenum">
              <a:rPr lang="en-US" smtClean="0"/>
              <a:t>‹#›</a:t>
            </a:fld>
            <a:endParaRPr lang="en-US"/>
          </a:p>
        </p:txBody>
      </p:sp>
    </p:spTree>
    <p:extLst>
      <p:ext uri="{BB962C8B-B14F-4D97-AF65-F5344CB8AC3E}">
        <p14:creationId xmlns:p14="http://schemas.microsoft.com/office/powerpoint/2010/main" val="4232830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2" name="Google Shape;202;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969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1" name="Google Shape;25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3" name="Google Shape;27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1" name="Google Shape;28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9" name="Google Shape;28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 name="Google Shape;4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479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5" name="Google Shape;3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3" name="Google Shape;313;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9" name="Google Shape;32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5" name="Google Shape;34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3" name="Google Shape;353;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1" name="Google Shape;361;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b63238c344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 name="Google Shape;370;g2b63238c34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 name="Google Shape;5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b63238c344_1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9" name="Google Shape;379;g2b63238c344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8" name="Google Shape;38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6" name="Google Shape;396;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b63238c344_1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5" name="Google Shape;405;g2b63238c344_1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b63238c344_1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5" name="Google Shape;415;g2b63238c344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5" name="Google Shape;42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3" name="Google Shape;43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b63238c344_1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2" name="Google Shape;442;g2b63238c344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b63238c344_1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0" name="Google Shape;450;g2b63238c344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b63238c344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9" name="Google Shape;459;g2b63238c344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5" name="Google Shape;6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b63238c344_1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9" name="Google Shape;469;g2b63238c344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b63238c344_1_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9" name="Google Shape;479;g2b63238c344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2b63238c344_1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9" name="Google Shape;489;g2b63238c344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b63238c344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9" name="Google Shape;499;g2b63238c344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b63238c344_1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7" name="Google Shape;507;g2b63238c344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b63238c344_1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7" name="Google Shape;517;g2b63238c344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b63238c344_1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7" name="Google Shape;527;g2b63238c344_1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b63238c344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5" name="Google Shape;535;g2b63238c344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b63238c344_1_1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5" name="Google Shape;545;g2b63238c344_1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b63238c344_1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3" name="Google Shape;553;g2b63238c344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5" name="Google Shape;155;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b63238c344_1_1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3" name="Google Shape;563;g2b63238c344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2b63238c344_1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3" name="Google Shape;573;g2b63238c344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b63238c344_1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3" name="Google Shape;583;g2b63238c344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3" name="Google Shape;593;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1" name="Google Shape;60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7" name="Google Shape;61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 name="Google Shape;16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3" name="Google Shape;17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 name="Google Shape;18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3" name="Google Shape;19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35"/>
          <p:cNvSpPr txBox="1">
            <a:spLocks noGrp="1"/>
          </p:cNvSpPr>
          <p:nvPr>
            <p:ph type="ctrTitle"/>
          </p:nvPr>
        </p:nvSpPr>
        <p:spPr>
          <a:xfrm>
            <a:off x="4572000" y="1391400"/>
            <a:ext cx="4114800" cy="19425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5200"/>
              <a:buNone/>
              <a:defRPr sz="6000" b="0">
                <a:latin typeface="Fira Sans Extra Condensed SemiBold"/>
                <a:ea typeface="Fira Sans Extra Condensed SemiBold"/>
                <a:cs typeface="Fira Sans Extra Condensed SemiBold"/>
                <a:sym typeface="Fira Sans Extra Condensed SemiBold"/>
              </a:defRPr>
            </a:lvl1pPr>
            <a:lvl2pPr lvl="1" algn="l">
              <a:lnSpc>
                <a:spcPct val="100000"/>
              </a:lnSpc>
              <a:spcBef>
                <a:spcPts val="0"/>
              </a:spcBef>
              <a:spcAft>
                <a:spcPts val="0"/>
              </a:spcAft>
              <a:buSzPts val="5200"/>
              <a:buNone/>
              <a:defRPr sz="5200"/>
            </a:lvl2pPr>
            <a:lvl3pPr lvl="2" algn="l">
              <a:lnSpc>
                <a:spcPct val="100000"/>
              </a:lnSpc>
              <a:spcBef>
                <a:spcPts val="0"/>
              </a:spcBef>
              <a:spcAft>
                <a:spcPts val="0"/>
              </a:spcAft>
              <a:buSzPts val="5200"/>
              <a:buNone/>
              <a:defRPr sz="5200"/>
            </a:lvl3pPr>
            <a:lvl4pPr lvl="3" algn="l">
              <a:lnSpc>
                <a:spcPct val="100000"/>
              </a:lnSpc>
              <a:spcBef>
                <a:spcPts val="0"/>
              </a:spcBef>
              <a:spcAft>
                <a:spcPts val="0"/>
              </a:spcAft>
              <a:buSzPts val="5200"/>
              <a:buNone/>
              <a:defRPr sz="5200"/>
            </a:lvl4pPr>
            <a:lvl5pPr lvl="4" algn="l">
              <a:lnSpc>
                <a:spcPct val="100000"/>
              </a:lnSpc>
              <a:spcBef>
                <a:spcPts val="0"/>
              </a:spcBef>
              <a:spcAft>
                <a:spcPts val="0"/>
              </a:spcAft>
              <a:buSzPts val="5200"/>
              <a:buNone/>
              <a:defRPr sz="5200"/>
            </a:lvl5pPr>
            <a:lvl6pPr lvl="5" algn="l">
              <a:lnSpc>
                <a:spcPct val="100000"/>
              </a:lnSpc>
              <a:spcBef>
                <a:spcPts val="0"/>
              </a:spcBef>
              <a:spcAft>
                <a:spcPts val="0"/>
              </a:spcAft>
              <a:buSzPts val="5200"/>
              <a:buNone/>
              <a:defRPr sz="5200"/>
            </a:lvl6pPr>
            <a:lvl7pPr lvl="6" algn="l">
              <a:lnSpc>
                <a:spcPct val="100000"/>
              </a:lnSpc>
              <a:spcBef>
                <a:spcPts val="0"/>
              </a:spcBef>
              <a:spcAft>
                <a:spcPts val="0"/>
              </a:spcAft>
              <a:buSzPts val="5200"/>
              <a:buNone/>
              <a:defRPr sz="5200"/>
            </a:lvl7pPr>
            <a:lvl8pPr lvl="7" algn="l">
              <a:lnSpc>
                <a:spcPct val="100000"/>
              </a:lnSpc>
              <a:spcBef>
                <a:spcPts val="0"/>
              </a:spcBef>
              <a:spcAft>
                <a:spcPts val="0"/>
              </a:spcAft>
              <a:buSzPts val="5200"/>
              <a:buNone/>
              <a:defRPr sz="5200"/>
            </a:lvl8pPr>
            <a:lvl9pPr lvl="8" algn="l">
              <a:lnSpc>
                <a:spcPct val="100000"/>
              </a:lnSpc>
              <a:spcBef>
                <a:spcPts val="0"/>
              </a:spcBef>
              <a:spcAft>
                <a:spcPts val="0"/>
              </a:spcAft>
              <a:buSzPts val="5200"/>
              <a:buNone/>
              <a:defRPr sz="5200"/>
            </a:lvl9pPr>
          </a:lstStyle>
          <a:p>
            <a:endParaRPr/>
          </a:p>
        </p:txBody>
      </p:sp>
      <p:sp>
        <p:nvSpPr>
          <p:cNvPr id="10" name="Google Shape;10;p35"/>
          <p:cNvSpPr txBox="1">
            <a:spLocks noGrp="1"/>
          </p:cNvSpPr>
          <p:nvPr>
            <p:ph type="subTitle" idx="1"/>
          </p:nvPr>
        </p:nvSpPr>
        <p:spPr>
          <a:xfrm>
            <a:off x="4572000" y="3333900"/>
            <a:ext cx="4114800" cy="418200"/>
          </a:xfrm>
          <a:prstGeom prst="rect">
            <a:avLst/>
          </a:prstGeom>
          <a:noFill/>
          <a:ln>
            <a:noFill/>
          </a:ln>
        </p:spPr>
        <p:txBody>
          <a:bodyPr spcFirstLastPara="1" wrap="square" lIns="91425" tIns="91425" rIns="91425" bIns="91425" anchor="t" anchorCtr="0">
            <a:normAutofit/>
          </a:bodyPr>
          <a:lstStyle>
            <a:lvl1pPr lvl="0" algn="r">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4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6" name="Google Shape;36;p4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17500" algn="ctr">
              <a:lnSpc>
                <a:spcPct val="100000"/>
              </a:lnSpc>
              <a:spcBef>
                <a:spcPts val="0"/>
              </a:spcBef>
              <a:spcAft>
                <a:spcPts val="0"/>
              </a:spcAft>
              <a:buSzPts val="1400"/>
              <a:buChar char="●"/>
              <a:defRPr/>
            </a:lvl1pPr>
            <a:lvl2pPr marL="914400" lvl="1" indent="-317500" algn="ctr">
              <a:lnSpc>
                <a:spcPct val="100000"/>
              </a:lnSpc>
              <a:spcBef>
                <a:spcPts val="0"/>
              </a:spcBef>
              <a:spcAft>
                <a:spcPts val="0"/>
              </a:spcAft>
              <a:buSzPts val="1400"/>
              <a:buChar char="○"/>
              <a:defRPr/>
            </a:lvl2pPr>
            <a:lvl3pPr marL="1371600" lvl="2" indent="-317500" algn="ctr">
              <a:lnSpc>
                <a:spcPct val="100000"/>
              </a:lnSpc>
              <a:spcBef>
                <a:spcPts val="0"/>
              </a:spcBef>
              <a:spcAft>
                <a:spcPts val="0"/>
              </a:spcAft>
              <a:buSzPts val="1400"/>
              <a:buChar char="■"/>
              <a:defRPr/>
            </a:lvl3pPr>
            <a:lvl4pPr marL="1828800" lvl="3" indent="-317500" algn="ctr">
              <a:lnSpc>
                <a:spcPct val="100000"/>
              </a:lnSpc>
              <a:spcBef>
                <a:spcPts val="0"/>
              </a:spcBef>
              <a:spcAft>
                <a:spcPts val="0"/>
              </a:spcAft>
              <a:buSzPts val="1400"/>
              <a:buChar char="●"/>
              <a:defRPr/>
            </a:lvl4pPr>
            <a:lvl5pPr marL="2286000" lvl="4" indent="-317500" algn="ctr">
              <a:lnSpc>
                <a:spcPct val="100000"/>
              </a:lnSpc>
              <a:spcBef>
                <a:spcPts val="0"/>
              </a:spcBef>
              <a:spcAft>
                <a:spcPts val="0"/>
              </a:spcAft>
              <a:buSzPts val="1400"/>
              <a:buChar char="○"/>
              <a:defRPr/>
            </a:lvl5pPr>
            <a:lvl6pPr marL="2743200" lvl="5" indent="-317500" algn="ctr">
              <a:lnSpc>
                <a:spcPct val="100000"/>
              </a:lnSpc>
              <a:spcBef>
                <a:spcPts val="0"/>
              </a:spcBef>
              <a:spcAft>
                <a:spcPts val="0"/>
              </a:spcAft>
              <a:buSzPts val="1400"/>
              <a:buChar char="■"/>
              <a:defRPr/>
            </a:lvl6pPr>
            <a:lvl7pPr marL="3200400" lvl="6" indent="-317500" algn="ctr">
              <a:lnSpc>
                <a:spcPct val="100000"/>
              </a:lnSpc>
              <a:spcBef>
                <a:spcPts val="0"/>
              </a:spcBef>
              <a:spcAft>
                <a:spcPts val="0"/>
              </a:spcAft>
              <a:buSzPts val="1400"/>
              <a:buChar char="●"/>
              <a:defRPr/>
            </a:lvl7pPr>
            <a:lvl8pPr marL="3657600" lvl="7" indent="-317500" algn="ctr">
              <a:lnSpc>
                <a:spcPct val="100000"/>
              </a:lnSpc>
              <a:spcBef>
                <a:spcPts val="0"/>
              </a:spcBef>
              <a:spcAft>
                <a:spcPts val="0"/>
              </a:spcAft>
              <a:buSzPts val="1400"/>
              <a:buChar char="○"/>
              <a:defRPr/>
            </a:lvl8pPr>
            <a:lvl9pPr marL="4114800" lvl="8" indent="-317500" algn="ctr">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37"/>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38"/>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2800"/>
              <a:buNone/>
              <a:defRPr b="1"/>
            </a:lvl1pPr>
            <a:lvl2pPr lvl="1" algn="l">
              <a:lnSpc>
                <a:spcPct val="100000"/>
              </a:lnSpc>
              <a:spcBef>
                <a:spcPts val="0"/>
              </a:spcBef>
              <a:spcAft>
                <a:spcPts val="0"/>
              </a:spcAft>
              <a:buSzPts val="2800"/>
              <a:buNone/>
              <a:defRPr b="1"/>
            </a:lvl2pPr>
            <a:lvl3pPr lvl="2" algn="l">
              <a:lnSpc>
                <a:spcPct val="100000"/>
              </a:lnSpc>
              <a:spcBef>
                <a:spcPts val="0"/>
              </a:spcBef>
              <a:spcAft>
                <a:spcPts val="0"/>
              </a:spcAft>
              <a:buSzPts val="2800"/>
              <a:buNone/>
              <a:defRPr b="1"/>
            </a:lvl3pPr>
            <a:lvl4pPr lvl="3" algn="l">
              <a:lnSpc>
                <a:spcPct val="100000"/>
              </a:lnSpc>
              <a:spcBef>
                <a:spcPts val="0"/>
              </a:spcBef>
              <a:spcAft>
                <a:spcPts val="0"/>
              </a:spcAft>
              <a:buSzPts val="2800"/>
              <a:buNone/>
              <a:defRPr b="1"/>
            </a:lvl4pPr>
            <a:lvl5pPr lvl="4" algn="l">
              <a:lnSpc>
                <a:spcPct val="100000"/>
              </a:lnSpc>
              <a:spcBef>
                <a:spcPts val="0"/>
              </a:spcBef>
              <a:spcAft>
                <a:spcPts val="0"/>
              </a:spcAft>
              <a:buSzPts val="2800"/>
              <a:buNone/>
              <a:defRPr b="1"/>
            </a:lvl5pPr>
            <a:lvl6pPr lvl="5" algn="l">
              <a:lnSpc>
                <a:spcPct val="100000"/>
              </a:lnSpc>
              <a:spcBef>
                <a:spcPts val="0"/>
              </a:spcBef>
              <a:spcAft>
                <a:spcPts val="0"/>
              </a:spcAft>
              <a:buSzPts val="2800"/>
              <a:buNone/>
              <a:defRPr b="1"/>
            </a:lvl6pPr>
            <a:lvl7pPr lvl="6" algn="l">
              <a:lnSpc>
                <a:spcPct val="100000"/>
              </a:lnSpc>
              <a:spcBef>
                <a:spcPts val="0"/>
              </a:spcBef>
              <a:spcAft>
                <a:spcPts val="0"/>
              </a:spcAft>
              <a:buSzPts val="2800"/>
              <a:buNone/>
              <a:defRPr b="1"/>
            </a:lvl7pPr>
            <a:lvl8pPr lvl="7" algn="l">
              <a:lnSpc>
                <a:spcPct val="100000"/>
              </a:lnSpc>
              <a:spcBef>
                <a:spcPts val="0"/>
              </a:spcBef>
              <a:spcAft>
                <a:spcPts val="0"/>
              </a:spcAft>
              <a:buSzPts val="2800"/>
              <a:buNone/>
              <a:defRPr b="1"/>
            </a:lvl8pPr>
            <a:lvl9pPr lvl="8" algn="l">
              <a:lnSpc>
                <a:spcPct val="100000"/>
              </a:lnSpc>
              <a:spcBef>
                <a:spcPts val="0"/>
              </a:spcBef>
              <a:spcAft>
                <a:spcPts val="0"/>
              </a:spcAft>
              <a:buSzPts val="2800"/>
              <a:buNone/>
              <a:defRPr b="1"/>
            </a:lvl9pPr>
          </a:lstStyle>
          <a:p>
            <a:endParaRPr/>
          </a:p>
        </p:txBody>
      </p:sp>
      <p:sp>
        <p:nvSpPr>
          <p:cNvPr id="17" name="Google Shape;17;p38"/>
          <p:cNvSpPr txBox="1">
            <a:spLocks noGrp="1"/>
          </p:cNvSpPr>
          <p:nvPr>
            <p:ph type="body" idx="1"/>
          </p:nvPr>
        </p:nvSpPr>
        <p:spPr>
          <a:xfrm>
            <a:off x="457200" y="1247950"/>
            <a:ext cx="8229600" cy="30291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39"/>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39"/>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
        <p:nvSpPr>
          <p:cNvPr id="21" name="Google Shape;21;p39"/>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00000"/>
              </a:lnSpc>
              <a:spcBef>
                <a:spcPts val="0"/>
              </a:spcBef>
              <a:spcAft>
                <a:spcPts val="0"/>
              </a:spcAft>
              <a:buSzPts val="1400"/>
              <a:buChar char="●"/>
              <a:defRPr sz="14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4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4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00000"/>
              </a:lnSpc>
              <a:spcBef>
                <a:spcPts val="0"/>
              </a:spcBef>
              <a:spcAft>
                <a:spcPts val="0"/>
              </a:spcAft>
              <a:buSzPts val="1200"/>
              <a:buChar char="●"/>
              <a:defRPr sz="1200"/>
            </a:lvl1pPr>
            <a:lvl2pPr marL="914400" lvl="1" indent="-304800" algn="l">
              <a:lnSpc>
                <a:spcPct val="100000"/>
              </a:lnSpc>
              <a:spcBef>
                <a:spcPts val="0"/>
              </a:spcBef>
              <a:spcAft>
                <a:spcPts val="0"/>
              </a:spcAft>
              <a:buSzPts val="1200"/>
              <a:buChar char="○"/>
              <a:defRPr sz="1200"/>
            </a:lvl2pPr>
            <a:lvl3pPr marL="1371600" lvl="2" indent="-304800" algn="l">
              <a:lnSpc>
                <a:spcPct val="100000"/>
              </a:lnSpc>
              <a:spcBef>
                <a:spcPts val="0"/>
              </a:spcBef>
              <a:spcAft>
                <a:spcPts val="0"/>
              </a:spcAft>
              <a:buSzPts val="1200"/>
              <a:buChar char="■"/>
              <a:defRPr sz="1200"/>
            </a:lvl3pPr>
            <a:lvl4pPr marL="1828800" lvl="3" indent="-304800" algn="l">
              <a:lnSpc>
                <a:spcPct val="100000"/>
              </a:lnSpc>
              <a:spcBef>
                <a:spcPts val="0"/>
              </a:spcBef>
              <a:spcAft>
                <a:spcPts val="0"/>
              </a:spcAft>
              <a:buSzPts val="1200"/>
              <a:buChar char="●"/>
              <a:defRPr sz="1200"/>
            </a:lvl4pPr>
            <a:lvl5pPr marL="2286000" lvl="4" indent="-304800" algn="l">
              <a:lnSpc>
                <a:spcPct val="100000"/>
              </a:lnSpc>
              <a:spcBef>
                <a:spcPts val="0"/>
              </a:spcBef>
              <a:spcAft>
                <a:spcPts val="0"/>
              </a:spcAft>
              <a:buSzPts val="1200"/>
              <a:buChar char="○"/>
              <a:defRPr sz="1200"/>
            </a:lvl5pPr>
            <a:lvl6pPr marL="2743200" lvl="5" indent="-304800" algn="l">
              <a:lnSpc>
                <a:spcPct val="100000"/>
              </a:lnSpc>
              <a:spcBef>
                <a:spcPts val="0"/>
              </a:spcBef>
              <a:spcAft>
                <a:spcPts val="0"/>
              </a:spcAft>
              <a:buSzPts val="1200"/>
              <a:buChar char="■"/>
              <a:defRPr sz="1200"/>
            </a:lvl6pPr>
            <a:lvl7pPr marL="3200400" lvl="6" indent="-304800" algn="l">
              <a:lnSpc>
                <a:spcPct val="100000"/>
              </a:lnSpc>
              <a:spcBef>
                <a:spcPts val="0"/>
              </a:spcBef>
              <a:spcAft>
                <a:spcPts val="0"/>
              </a:spcAft>
              <a:buSzPts val="1200"/>
              <a:buChar char="●"/>
              <a:defRPr sz="1200"/>
            </a:lvl7pPr>
            <a:lvl8pPr marL="3657600" lvl="7" indent="-304800" algn="l">
              <a:lnSpc>
                <a:spcPct val="100000"/>
              </a:lnSpc>
              <a:spcBef>
                <a:spcPts val="0"/>
              </a:spcBef>
              <a:spcAft>
                <a:spcPts val="0"/>
              </a:spcAft>
              <a:buSzPts val="1200"/>
              <a:buChar char="○"/>
              <a:defRPr sz="1200"/>
            </a:lvl8pPr>
            <a:lvl9pPr marL="4114800" lvl="8" indent="-304800" algn="l">
              <a:lnSpc>
                <a:spcPct val="100000"/>
              </a:lnSpc>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4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4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0" name="Google Shape;30;p4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4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17500" algn="l">
              <a:lnSpc>
                <a:spcPct val="100000"/>
              </a:lnSpc>
              <a:spcBef>
                <a:spcPts val="0"/>
              </a:spcBef>
              <a:spcAft>
                <a:spcPts val="0"/>
              </a:spcAft>
              <a:buSzPts val="1400"/>
              <a:buChar char="●"/>
              <a:defRPr/>
            </a:lvl1pPr>
            <a:lvl2pPr marL="914400" lvl="1" indent="-317500" algn="l">
              <a:lnSpc>
                <a:spcPct val="100000"/>
              </a:lnSpc>
              <a:spcBef>
                <a:spcPts val="0"/>
              </a:spcBef>
              <a:spcAft>
                <a:spcPts val="0"/>
              </a:spcAft>
              <a:buSzPts val="1400"/>
              <a:buChar char="○"/>
              <a:defRPr/>
            </a:lvl2pPr>
            <a:lvl3pPr marL="1371600" lvl="2" indent="-317500" algn="l">
              <a:lnSpc>
                <a:spcPct val="100000"/>
              </a:lnSpc>
              <a:spcBef>
                <a:spcPts val="0"/>
              </a:spcBef>
              <a:spcAft>
                <a:spcPts val="0"/>
              </a:spcAft>
              <a:buSzPts val="1400"/>
              <a:buChar char="■"/>
              <a:defRPr/>
            </a:lvl3pPr>
            <a:lvl4pPr marL="1828800" lvl="3" indent="-317500" algn="l">
              <a:lnSpc>
                <a:spcPct val="100000"/>
              </a:lnSpc>
              <a:spcBef>
                <a:spcPts val="0"/>
              </a:spcBef>
              <a:spcAft>
                <a:spcPts val="0"/>
              </a:spcAft>
              <a:buSzPts val="1400"/>
              <a:buChar char="●"/>
              <a:defRPr/>
            </a:lvl4pPr>
            <a:lvl5pPr marL="2286000" lvl="4" indent="-317500" algn="l">
              <a:lnSpc>
                <a:spcPct val="100000"/>
              </a:lnSpc>
              <a:spcBef>
                <a:spcPts val="0"/>
              </a:spcBef>
              <a:spcAft>
                <a:spcPts val="0"/>
              </a:spcAft>
              <a:buSzPts val="1400"/>
              <a:buChar char="○"/>
              <a:defRPr/>
            </a:lvl5pPr>
            <a:lvl6pPr marL="2743200" lvl="5" indent="-317500" algn="l">
              <a:lnSpc>
                <a:spcPct val="100000"/>
              </a:lnSpc>
              <a:spcBef>
                <a:spcPts val="0"/>
              </a:spcBef>
              <a:spcAft>
                <a:spcPts val="0"/>
              </a:spcAft>
              <a:buSzPts val="1400"/>
              <a:buChar char="■"/>
              <a:defRPr/>
            </a:lvl6pPr>
            <a:lvl7pPr marL="3200400" lvl="6" indent="-317500" algn="l">
              <a:lnSpc>
                <a:spcPct val="100000"/>
              </a:lnSpc>
              <a:spcBef>
                <a:spcPts val="0"/>
              </a:spcBef>
              <a:spcAft>
                <a:spcPts val="0"/>
              </a:spcAft>
              <a:buSzPts val="1400"/>
              <a:buChar char="●"/>
              <a:defRPr/>
            </a:lvl7pPr>
            <a:lvl8pPr marL="3657600" lvl="7" indent="-317500" algn="l">
              <a:lnSpc>
                <a:spcPct val="100000"/>
              </a:lnSpc>
              <a:spcBef>
                <a:spcPts val="0"/>
              </a:spcBef>
              <a:spcAft>
                <a:spcPts val="0"/>
              </a:spcAft>
              <a:buSzPts val="1400"/>
              <a:buChar char="○"/>
              <a:defRPr/>
            </a:lvl8pPr>
            <a:lvl9pPr marL="4114800" lvl="8" indent="-317500" algn="l">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4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34"/>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marR="0" lvl="0"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34"/>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marR="0" lvl="0"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1pPr>
            <a:lvl2pPr marL="914400" marR="0" lvl="1"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29.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3.jp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7.jp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4.png"/><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81.jpeg"/></Relationships>
</file>

<file path=ppt/slides/_rels/slide6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84.jpeg"/></Relationships>
</file>

<file path=ppt/slides/_rels/slide6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pic>
        <p:nvPicPr>
          <p:cNvPr id="42" name="Google Shape;42;p1"/>
          <p:cNvPicPr preferRelativeResize="0"/>
          <p:nvPr/>
        </p:nvPicPr>
        <p:blipFill rotWithShape="1">
          <a:blip r:embed="rId3">
            <a:alphaModFix/>
          </a:blip>
          <a:srcRect/>
          <a:stretch/>
        </p:blipFill>
        <p:spPr>
          <a:xfrm>
            <a:off x="334921" y="293033"/>
            <a:ext cx="8279086" cy="3871296"/>
          </a:xfrm>
          <a:prstGeom prst="rect">
            <a:avLst/>
          </a:prstGeom>
          <a:noFill/>
          <a:ln>
            <a:noFill/>
          </a:ln>
        </p:spPr>
      </p:pic>
      <p:sp>
        <p:nvSpPr>
          <p:cNvPr id="43" name="Google Shape;43;p1"/>
          <p:cNvSpPr txBox="1">
            <a:spLocks noGrp="1"/>
          </p:cNvSpPr>
          <p:nvPr>
            <p:ph type="ctrTitle"/>
          </p:nvPr>
        </p:nvSpPr>
        <p:spPr>
          <a:xfrm>
            <a:off x="4371191" y="829056"/>
            <a:ext cx="4437888" cy="2286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5489"/>
              <a:buNone/>
            </a:pPr>
            <a:r>
              <a:rPr lang="en-US" sz="3800"/>
              <a:t>Smart Medical Equipment for Cronic Disease Detection </a:t>
            </a:r>
            <a:endParaRPr sz="3800"/>
          </a:p>
        </p:txBody>
      </p:sp>
      <p:pic>
        <p:nvPicPr>
          <p:cNvPr id="44" name="Google Shape;44;p1"/>
          <p:cNvPicPr preferRelativeResize="0"/>
          <p:nvPr/>
        </p:nvPicPr>
        <p:blipFill rotWithShape="1">
          <a:blip r:embed="rId4">
            <a:alphaModFix/>
          </a:blip>
          <a:srcRect/>
          <a:stretch/>
        </p:blipFill>
        <p:spPr>
          <a:xfrm>
            <a:off x="624186" y="410530"/>
            <a:ext cx="1975275" cy="4322439"/>
          </a:xfrm>
          <a:prstGeom prst="rect">
            <a:avLst/>
          </a:prstGeom>
          <a:noFill/>
          <a:ln>
            <a:noFill/>
          </a:ln>
        </p:spPr>
      </p:pic>
      <p:pic>
        <p:nvPicPr>
          <p:cNvPr id="45" name="Google Shape;45;p1"/>
          <p:cNvPicPr preferRelativeResize="0"/>
          <p:nvPr/>
        </p:nvPicPr>
        <p:blipFill rotWithShape="1">
          <a:blip r:embed="rId5">
            <a:alphaModFix/>
          </a:blip>
          <a:srcRect/>
          <a:stretch/>
        </p:blipFill>
        <p:spPr>
          <a:xfrm>
            <a:off x="2599461" y="680467"/>
            <a:ext cx="1592831" cy="404844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9"/>
          <p:cNvSpPr txBox="1">
            <a:spLocks noGrp="1"/>
          </p:cNvSpPr>
          <p:nvPr>
            <p:ph type="title"/>
          </p:nvPr>
        </p:nvSpPr>
        <p:spPr>
          <a:xfrm>
            <a:off x="457200" y="411475"/>
            <a:ext cx="3178098"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US" sz="2800" b="1" u="sng">
                <a:latin typeface="Fira Sans Extra Condensed"/>
                <a:ea typeface="Fira Sans Extra Condensed"/>
                <a:cs typeface="Fira Sans Extra Condensed"/>
                <a:sym typeface="Fira Sans Extra Condensed"/>
              </a:rPr>
              <a:t>Problem Statement:</a:t>
            </a:r>
            <a:br>
              <a:rPr lang="en-US" sz="2800" b="1" u="sng">
                <a:latin typeface="Fira Sans Extra Condensed"/>
                <a:ea typeface="Fira Sans Extra Condensed"/>
                <a:cs typeface="Fira Sans Extra Condensed"/>
                <a:sym typeface="Fira Sans Extra Condensed"/>
              </a:rPr>
            </a:br>
            <a:endParaRPr u="sng"/>
          </a:p>
        </p:txBody>
      </p:sp>
      <p:pic>
        <p:nvPicPr>
          <p:cNvPr id="196" name="Google Shape;196;p9"/>
          <p:cNvPicPr preferRelativeResize="0"/>
          <p:nvPr/>
        </p:nvPicPr>
        <p:blipFill rotWithShape="1">
          <a:blip r:embed="rId3">
            <a:alphaModFix/>
          </a:blip>
          <a:srcRect/>
          <a:stretch/>
        </p:blipFill>
        <p:spPr>
          <a:xfrm>
            <a:off x="432457" y="636102"/>
            <a:ext cx="8279086" cy="3871296"/>
          </a:xfrm>
          <a:prstGeom prst="rect">
            <a:avLst/>
          </a:prstGeom>
          <a:noFill/>
          <a:ln>
            <a:noFill/>
          </a:ln>
        </p:spPr>
      </p:pic>
      <p:sp>
        <p:nvSpPr>
          <p:cNvPr id="197" name="Google Shape;197;p9"/>
          <p:cNvSpPr txBox="1"/>
          <p:nvPr/>
        </p:nvSpPr>
        <p:spPr>
          <a:xfrm>
            <a:off x="693182" y="987072"/>
            <a:ext cx="4786018" cy="34008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100" b="0" i="0" u="none" strike="noStrike" cap="none" dirty="0">
                <a:solidFill>
                  <a:srgbClr val="000000"/>
                </a:solidFill>
                <a:latin typeface="Cambria"/>
                <a:ea typeface="Cambria"/>
                <a:cs typeface="Cambria"/>
                <a:sym typeface="Cambria"/>
              </a:rPr>
              <a:t>I</a:t>
            </a:r>
            <a:r>
              <a:rPr lang="en-US" sz="2100" b="0" i="0" u="none" strike="noStrike" cap="none" dirty="0">
                <a:solidFill>
                  <a:schemeClr val="dk1"/>
                </a:solidFill>
                <a:latin typeface="Cambria"/>
                <a:ea typeface="Cambria"/>
                <a:cs typeface="Cambria"/>
                <a:sym typeface="Cambria"/>
              </a:rPr>
              <a:t>n some cases, blood pressure may have a problem with an individual's ability to  perform certain tasks.</a:t>
            </a:r>
            <a:endParaRPr sz="2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000"/>
              <a:buFont typeface="Arial"/>
              <a:buNone/>
            </a:pPr>
            <a:r>
              <a:rPr lang="en-US" sz="2100" b="0" i="0" u="none" strike="noStrike" cap="none" dirty="0">
                <a:solidFill>
                  <a:schemeClr val="dk1"/>
                </a:solidFill>
                <a:latin typeface="Cambria"/>
                <a:ea typeface="Cambria"/>
                <a:cs typeface="Cambria"/>
                <a:sym typeface="Cambria"/>
              </a:rPr>
              <a:t>The doctor reviews the health condition and follows a healthy lifestyle so that he can help control these matters and quality of life.</a:t>
            </a:r>
            <a:endParaRPr sz="21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dirty="0">
              <a:solidFill>
                <a:srgbClr val="000000"/>
              </a:solidFill>
              <a:latin typeface="Arial"/>
              <a:ea typeface="Arial"/>
              <a:cs typeface="Arial"/>
              <a:sym typeface="Arial"/>
            </a:endParaRPr>
          </a:p>
        </p:txBody>
      </p:sp>
      <p:pic>
        <p:nvPicPr>
          <p:cNvPr id="198" name="Google Shape;198;p9" descr="A person measuring her blood pressure&#10;&#10;Description automatically generated"/>
          <p:cNvPicPr preferRelativeResize="0"/>
          <p:nvPr/>
        </p:nvPicPr>
        <p:blipFill rotWithShape="1">
          <a:blip r:embed="rId4">
            <a:alphaModFix/>
          </a:blip>
          <a:srcRect/>
          <a:stretch/>
        </p:blipFill>
        <p:spPr>
          <a:xfrm>
            <a:off x="6337525" y="1067921"/>
            <a:ext cx="2374018" cy="2049679"/>
          </a:xfrm>
          <a:prstGeom prst="ellipse">
            <a:avLst/>
          </a:prstGeom>
          <a:ln>
            <a:noFill/>
          </a:ln>
          <a:effectLst>
            <a:softEdge rad="112500"/>
          </a:effectLst>
        </p:spPr>
      </p:pic>
      <p:sp>
        <p:nvSpPr>
          <p:cNvPr id="199" name="Google Shape;199;p9"/>
          <p:cNvSpPr txBox="1"/>
          <p:nvPr/>
        </p:nvSpPr>
        <p:spPr>
          <a:xfrm>
            <a:off x="8519824" y="4578136"/>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10</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1"/>
          <p:cNvSpPr txBox="1">
            <a:spLocks noGrp="1"/>
          </p:cNvSpPr>
          <p:nvPr>
            <p:ph type="title"/>
          </p:nvPr>
        </p:nvSpPr>
        <p:spPr>
          <a:xfrm>
            <a:off x="375425" y="252461"/>
            <a:ext cx="185482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Features:</a:t>
            </a:r>
            <a:endParaRPr sz="3000"/>
          </a:p>
        </p:txBody>
      </p:sp>
      <p:pic>
        <p:nvPicPr>
          <p:cNvPr id="205" name="Google Shape;205;p11"/>
          <p:cNvPicPr preferRelativeResize="0"/>
          <p:nvPr/>
        </p:nvPicPr>
        <p:blipFill rotWithShape="1">
          <a:blip r:embed="rId3">
            <a:alphaModFix/>
          </a:blip>
          <a:srcRect/>
          <a:stretch/>
        </p:blipFill>
        <p:spPr>
          <a:xfrm>
            <a:off x="167672" y="690971"/>
            <a:ext cx="8808655" cy="4118922"/>
          </a:xfrm>
          <a:prstGeom prst="rect">
            <a:avLst/>
          </a:prstGeom>
          <a:noFill/>
          <a:ln>
            <a:noFill/>
          </a:ln>
        </p:spPr>
      </p:pic>
      <p:sp>
        <p:nvSpPr>
          <p:cNvPr id="206" name="Google Shape;206;p11"/>
          <p:cNvSpPr txBox="1"/>
          <p:nvPr/>
        </p:nvSpPr>
        <p:spPr>
          <a:xfrm>
            <a:off x="810322" y="825191"/>
            <a:ext cx="7523356"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mbria"/>
              <a:ea typeface="Cambria"/>
              <a:cs typeface="Cambria"/>
              <a:sym typeface="Cambria"/>
            </a:endParaRPr>
          </a:p>
        </p:txBody>
      </p:sp>
      <p:pic>
        <p:nvPicPr>
          <p:cNvPr id="207" name="Google Shape;207;p11"/>
          <p:cNvPicPr preferRelativeResize="0"/>
          <p:nvPr/>
        </p:nvPicPr>
        <p:blipFill rotWithShape="1">
          <a:blip r:embed="rId4">
            <a:alphaModFix amt="35000"/>
          </a:blip>
          <a:srcRect/>
          <a:stretch/>
        </p:blipFill>
        <p:spPr>
          <a:xfrm>
            <a:off x="7013413" y="964476"/>
            <a:ext cx="1962914" cy="3816427"/>
          </a:xfrm>
          <a:prstGeom prst="rect">
            <a:avLst/>
          </a:prstGeom>
          <a:noFill/>
          <a:ln>
            <a:noFill/>
          </a:ln>
        </p:spPr>
      </p:pic>
      <p:sp>
        <p:nvSpPr>
          <p:cNvPr id="208" name="Google Shape;208;p11"/>
          <p:cNvSpPr txBox="1"/>
          <p:nvPr/>
        </p:nvSpPr>
        <p:spPr>
          <a:xfrm>
            <a:off x="443122" y="590061"/>
            <a:ext cx="7642302" cy="45243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000000"/>
                </a:solidFill>
                <a:latin typeface="Cambria"/>
                <a:ea typeface="Cambria"/>
                <a:cs typeface="Cambria"/>
                <a:sym typeface="Cambria"/>
              </a:rPr>
              <a:t>.</a:t>
            </a:r>
            <a:r>
              <a:rPr lang="en-US" sz="2000" b="1" i="0" u="none" strike="noStrike" cap="none" dirty="0">
                <a:solidFill>
                  <a:srgbClr val="000000"/>
                </a:solidFill>
                <a:latin typeface="Cambria"/>
                <a:ea typeface="Cambria"/>
                <a:cs typeface="Cambria"/>
                <a:sym typeface="Cambria"/>
              </a:rPr>
              <a:t> </a:t>
            </a:r>
            <a:r>
              <a:rPr lang="en-US" sz="2000" b="1" i="0" u="sng" strike="noStrike" cap="none" dirty="0">
                <a:solidFill>
                  <a:srgbClr val="000000"/>
                </a:solidFill>
                <a:latin typeface="Cambria"/>
                <a:ea typeface="Cambria"/>
                <a:cs typeface="Cambria"/>
                <a:sym typeface="Cambria"/>
              </a:rPr>
              <a:t>Health Information Record:</a:t>
            </a:r>
            <a:br>
              <a:rPr lang="en-US" sz="2000" b="1" i="0" u="sng" strike="noStrike" cap="none" dirty="0">
                <a:solidFill>
                  <a:srgbClr val="000000"/>
                </a:solidFill>
                <a:latin typeface="Cambria"/>
                <a:ea typeface="Cambria"/>
                <a:cs typeface="Cambria"/>
                <a:sym typeface="Cambria"/>
              </a:rPr>
            </a:br>
            <a:r>
              <a:rPr lang="en-US" sz="1400" b="0" i="0" u="none" strike="noStrike" cap="none" dirty="0">
                <a:solidFill>
                  <a:srgbClr val="000000"/>
                </a:solidFill>
                <a:latin typeface="Cambria"/>
                <a:ea typeface="Cambria"/>
                <a:cs typeface="Cambria"/>
                <a:sym typeface="Cambria"/>
              </a:rPr>
              <a:t> </a:t>
            </a:r>
            <a:r>
              <a:rPr lang="en-US" sz="1600" b="0" i="0" u="none" strike="noStrike" cap="none" dirty="0">
                <a:solidFill>
                  <a:srgbClr val="000000"/>
                </a:solidFill>
                <a:latin typeface="Cambria"/>
                <a:ea typeface="Cambria"/>
                <a:cs typeface="Cambria"/>
                <a:sym typeface="Cambria"/>
              </a:rPr>
              <a:t>App can record personal health data such as blood pressure, heart rate, blood sugar levels, and more.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000000"/>
                </a:solidFill>
                <a:latin typeface="Cambria"/>
                <a:ea typeface="Cambria"/>
                <a:cs typeface="Cambria"/>
                <a:sym typeface="Cambria"/>
              </a:rPr>
              <a:t>.</a:t>
            </a:r>
            <a:r>
              <a:rPr lang="en-US" sz="2000" b="1" i="0" u="none" strike="noStrike" cap="none" dirty="0">
                <a:solidFill>
                  <a:srgbClr val="000000"/>
                </a:solidFill>
                <a:latin typeface="Cambria"/>
                <a:ea typeface="Cambria"/>
                <a:cs typeface="Cambria"/>
                <a:sym typeface="Cambria"/>
              </a:rPr>
              <a:t> </a:t>
            </a:r>
            <a:r>
              <a:rPr lang="en-US" sz="2000" b="1" i="0" u="sng" strike="noStrike" cap="none" dirty="0">
                <a:solidFill>
                  <a:srgbClr val="000000"/>
                </a:solidFill>
                <a:latin typeface="Cambria"/>
                <a:ea typeface="Cambria"/>
                <a:cs typeface="Cambria"/>
                <a:sym typeface="Cambria"/>
              </a:rPr>
              <a:t>Health Tips:</a:t>
            </a:r>
            <a:br>
              <a:rPr lang="en-US" sz="2000" b="1" i="0" u="sng" strike="noStrike" cap="none" dirty="0">
                <a:solidFill>
                  <a:srgbClr val="000000"/>
                </a:solidFill>
                <a:latin typeface="Cambria"/>
                <a:ea typeface="Cambria"/>
                <a:cs typeface="Cambria"/>
                <a:sym typeface="Cambria"/>
              </a:rPr>
            </a:br>
            <a:r>
              <a:rPr lang="en-US" sz="1400" b="0" i="0" u="none" strike="noStrike" cap="none" dirty="0">
                <a:solidFill>
                  <a:srgbClr val="000000"/>
                </a:solidFill>
                <a:latin typeface="Cambria"/>
                <a:ea typeface="Cambria"/>
                <a:cs typeface="Cambria"/>
                <a:sym typeface="Cambria"/>
              </a:rPr>
              <a:t> </a:t>
            </a:r>
            <a:r>
              <a:rPr lang="en-US" sz="1600" b="0" i="0" u="none" strike="noStrike" cap="none" dirty="0">
                <a:solidFill>
                  <a:srgbClr val="000000"/>
                </a:solidFill>
                <a:latin typeface="Cambria"/>
                <a:ea typeface="Cambria"/>
                <a:cs typeface="Cambria"/>
                <a:sym typeface="Cambria"/>
              </a:rPr>
              <a:t>May provide health tips and guidance based on recorded data, helping improve lifestyle.</a:t>
            </a:r>
            <a:br>
              <a:rPr lang="en-US" sz="1400" b="0" i="0" u="none" strike="noStrike" cap="none" dirty="0">
                <a:solidFill>
                  <a:srgbClr val="000000"/>
                </a:solidFill>
                <a:latin typeface="Cambria"/>
                <a:ea typeface="Cambria"/>
                <a:cs typeface="Cambria"/>
                <a:sym typeface="Cambria"/>
              </a:rPr>
            </a:br>
            <a:r>
              <a:rPr lang="en-US" sz="1400" b="0" i="0" u="none" strike="noStrike" cap="none" dirty="0">
                <a:solidFill>
                  <a:srgbClr val="000000"/>
                </a:solidFill>
                <a:latin typeface="Cambria"/>
                <a:ea typeface="Cambria"/>
                <a:cs typeface="Cambria"/>
                <a:sym typeface="Cambria"/>
              </a:rPr>
              <a:t> </a:t>
            </a:r>
            <a:r>
              <a:rPr lang="en-US" sz="4000" b="1" i="0" u="none" strike="noStrike" cap="none" dirty="0">
                <a:solidFill>
                  <a:srgbClr val="000000"/>
                </a:solidFill>
                <a:latin typeface="Cambria"/>
                <a:ea typeface="Cambria"/>
                <a:cs typeface="Cambria"/>
                <a:sym typeface="Cambria"/>
              </a:rPr>
              <a:t>.</a:t>
            </a:r>
            <a:r>
              <a:rPr lang="en-US" sz="2000" b="1" i="0" u="none" strike="noStrike" cap="none" dirty="0">
                <a:solidFill>
                  <a:srgbClr val="000000"/>
                </a:solidFill>
                <a:latin typeface="Cambria"/>
                <a:ea typeface="Cambria"/>
                <a:cs typeface="Cambria"/>
                <a:sym typeface="Cambria"/>
              </a:rPr>
              <a:t> </a:t>
            </a:r>
            <a:r>
              <a:rPr lang="en-US" sz="2000" b="1" i="0" u="sng" strike="noStrike" cap="none" dirty="0">
                <a:solidFill>
                  <a:srgbClr val="000000"/>
                </a:solidFill>
                <a:latin typeface="Cambria"/>
                <a:ea typeface="Cambria"/>
                <a:cs typeface="Cambria"/>
                <a:sym typeface="Cambria"/>
              </a:rPr>
              <a:t>Medication and Appointment Reminders:</a:t>
            </a:r>
            <a:br>
              <a:rPr lang="en-US" sz="2000" b="1" i="0" u="sng" strike="noStrike" cap="none" dirty="0">
                <a:solidFill>
                  <a:srgbClr val="000000"/>
                </a:solidFill>
                <a:latin typeface="Cambria"/>
                <a:ea typeface="Cambria"/>
                <a:cs typeface="Cambria"/>
                <a:sym typeface="Cambria"/>
              </a:rPr>
            </a:br>
            <a:r>
              <a:rPr lang="en-US" sz="1600" b="0" i="0" u="none" strike="noStrike" cap="none" dirty="0">
                <a:solidFill>
                  <a:srgbClr val="000000"/>
                </a:solidFill>
                <a:latin typeface="Cambria"/>
                <a:ea typeface="Cambria"/>
                <a:cs typeface="Cambria"/>
                <a:sym typeface="Cambria"/>
              </a:rPr>
              <a:t>Can remind users of medication times and important medical appointments.</a:t>
            </a:r>
            <a:br>
              <a:rPr lang="en-US" sz="1400" b="0" i="0" u="none" strike="noStrike" cap="none" dirty="0">
                <a:solidFill>
                  <a:srgbClr val="000000"/>
                </a:solidFill>
                <a:latin typeface="Cambria"/>
                <a:ea typeface="Cambria"/>
                <a:cs typeface="Cambria"/>
                <a:sym typeface="Cambria"/>
              </a:rPr>
            </a:br>
            <a:r>
              <a:rPr lang="en-US" sz="4000" b="1" i="0" u="none" strike="noStrike" cap="none" dirty="0">
                <a:solidFill>
                  <a:srgbClr val="000000"/>
                </a:solidFill>
                <a:latin typeface="Cambria"/>
                <a:ea typeface="Cambria"/>
                <a:cs typeface="Cambria"/>
                <a:sym typeface="Cambria"/>
              </a:rPr>
              <a:t>.</a:t>
            </a:r>
            <a:r>
              <a:rPr lang="en-US" sz="2000" b="1" i="0" u="none" strike="noStrike" cap="none" dirty="0">
                <a:solidFill>
                  <a:srgbClr val="000000"/>
                </a:solidFill>
                <a:latin typeface="Cambria"/>
                <a:ea typeface="Cambria"/>
                <a:cs typeface="Cambria"/>
                <a:sym typeface="Cambria"/>
              </a:rPr>
              <a:t> </a:t>
            </a:r>
            <a:r>
              <a:rPr lang="en-US" sz="2000" b="1" i="0" u="sng" strike="noStrike" cap="none" dirty="0">
                <a:solidFill>
                  <a:srgbClr val="000000"/>
                </a:solidFill>
                <a:latin typeface="Cambria"/>
                <a:ea typeface="Cambria"/>
                <a:cs typeface="Cambria"/>
                <a:sym typeface="Cambria"/>
              </a:rPr>
              <a:t>Data Privacy:</a:t>
            </a:r>
            <a:br>
              <a:rPr lang="en-US" sz="2000" b="1" i="0" u="sng" strike="noStrike" cap="none" dirty="0">
                <a:solidFill>
                  <a:srgbClr val="000000"/>
                </a:solidFill>
                <a:latin typeface="Cambria"/>
                <a:ea typeface="Cambria"/>
                <a:cs typeface="Cambria"/>
                <a:sym typeface="Cambria"/>
              </a:rPr>
            </a:br>
            <a:r>
              <a:rPr lang="en-US" sz="1600" b="0" i="0" u="none" strike="noStrike" cap="none" dirty="0">
                <a:solidFill>
                  <a:srgbClr val="000000"/>
                </a:solidFill>
                <a:latin typeface="Cambria"/>
                <a:ea typeface="Cambria"/>
                <a:cs typeface="Cambria"/>
                <a:sym typeface="Cambria"/>
              </a:rPr>
              <a:t>Many personal nursing apps are committed to protecting user privacy and health data.</a:t>
            </a:r>
            <a:br>
              <a:rPr lang="en-US" sz="1600" b="0" i="0" u="none" strike="noStrike" cap="none" dirty="0">
                <a:solidFill>
                  <a:srgbClr val="000000"/>
                </a:solidFill>
                <a:latin typeface="Arial"/>
                <a:ea typeface="Arial"/>
                <a:cs typeface="Arial"/>
                <a:sym typeface="Arial"/>
              </a:rPr>
            </a:br>
            <a:endParaRPr sz="1600" b="0" i="0" u="none" strike="noStrike" cap="none" dirty="0">
              <a:solidFill>
                <a:srgbClr val="000000"/>
              </a:solidFill>
              <a:latin typeface="Arial"/>
              <a:ea typeface="Arial"/>
              <a:cs typeface="Arial"/>
              <a:sym typeface="Arial"/>
            </a:endParaRPr>
          </a:p>
        </p:txBody>
      </p:sp>
      <p:sp>
        <p:nvSpPr>
          <p:cNvPr id="209" name="Google Shape;209;p11"/>
          <p:cNvSpPr txBox="1"/>
          <p:nvPr/>
        </p:nvSpPr>
        <p:spPr>
          <a:xfrm>
            <a:off x="8663021" y="468444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a:t>11</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3"/>
          <p:cNvSpPr txBox="1">
            <a:spLocks noGrp="1"/>
          </p:cNvSpPr>
          <p:nvPr>
            <p:ph type="title"/>
          </p:nvPr>
        </p:nvSpPr>
        <p:spPr>
          <a:xfrm>
            <a:off x="375424" y="304929"/>
            <a:ext cx="82296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28"/>
              <a:buNone/>
            </a:pPr>
            <a:r>
              <a:rPr lang="en-US" sz="3000" b="1" u="sng">
                <a:latin typeface="Fira Sans Extra Condensed"/>
                <a:ea typeface="Fira Sans Extra Condensed"/>
                <a:cs typeface="Fira Sans Extra Condensed"/>
                <a:sym typeface="Fira Sans Extra Condensed"/>
              </a:rPr>
              <a:t>Implementation tools:</a:t>
            </a:r>
            <a:br>
              <a:rPr lang="en-US" sz="3000" b="1" u="sng">
                <a:latin typeface="Fira Sans Extra Condensed"/>
                <a:ea typeface="Fira Sans Extra Condensed"/>
                <a:cs typeface="Fira Sans Extra Condensed"/>
                <a:sym typeface="Fira Sans Extra Condensed"/>
              </a:rPr>
            </a:br>
            <a:endParaRPr sz="3000" u="sng"/>
          </a:p>
        </p:txBody>
      </p:sp>
      <p:pic>
        <p:nvPicPr>
          <p:cNvPr id="215" name="Google Shape;215;p13"/>
          <p:cNvPicPr preferRelativeResize="0"/>
          <p:nvPr/>
        </p:nvPicPr>
        <p:blipFill rotWithShape="1">
          <a:blip r:embed="rId3">
            <a:alphaModFix/>
          </a:blip>
          <a:srcRect l="1506" t="27394" r="81539" b="29067"/>
          <a:stretch/>
        </p:blipFill>
        <p:spPr>
          <a:xfrm>
            <a:off x="124520" y="1283672"/>
            <a:ext cx="1497981" cy="2163750"/>
          </a:xfrm>
          <a:prstGeom prst="roundRect">
            <a:avLst>
              <a:gd name="adj" fmla="val 8594"/>
            </a:avLst>
          </a:prstGeom>
          <a:solidFill>
            <a:srgbClr val="ECECEC"/>
          </a:solidFill>
          <a:ln>
            <a:noFill/>
          </a:ln>
          <a:effectLst>
            <a:reflection stA="38000" endPos="28000" dist="5000" dir="5400000" sy="-100000" algn="bl" rotWithShape="0"/>
          </a:effectLst>
        </p:spPr>
      </p:pic>
      <p:sp>
        <p:nvSpPr>
          <p:cNvPr id="216" name="Google Shape;216;p13"/>
          <p:cNvSpPr txBox="1"/>
          <p:nvPr/>
        </p:nvSpPr>
        <p:spPr>
          <a:xfrm>
            <a:off x="542690" y="3425148"/>
            <a:ext cx="1014890" cy="72327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500"/>
              <a:buFont typeface="Arial"/>
              <a:buChar char="•"/>
            </a:pPr>
            <a:r>
              <a:rPr lang="en-US" sz="2500" b="1" i="0" u="none" strike="noStrike" cap="none">
                <a:solidFill>
                  <a:schemeClr val="dk1"/>
                </a:solidFill>
                <a:latin typeface="Fira Sans Extra Condensed"/>
                <a:ea typeface="Fira Sans Extra Condensed"/>
                <a:cs typeface="Fira Sans Extra Condensed"/>
                <a:sym typeface="Fira Sans Extra Condensed"/>
              </a:rPr>
              <a:t>AI</a:t>
            </a:r>
            <a:r>
              <a:rPr lang="en-US" sz="1600" b="1" i="0" u="none" strike="noStrike" cap="none">
                <a:solidFill>
                  <a:srgbClr val="000000"/>
                </a:solidFill>
                <a:latin typeface="Fira Sans Extra Condensed"/>
                <a:ea typeface="Fira Sans Extra Condensed"/>
                <a:cs typeface="Fira Sans Extra Condensed"/>
                <a:sym typeface="Fira Sans Extra Condensed"/>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Fira Sans Extra Condensed"/>
                <a:ea typeface="Fira Sans Extra Condensed"/>
                <a:cs typeface="Fira Sans Extra Condensed"/>
                <a:sym typeface="Fira Sans Extra Condensed"/>
              </a:rPr>
              <a:t> </a:t>
            </a:r>
            <a:endParaRPr sz="1400" b="0" i="0" u="none" strike="noStrike" cap="none">
              <a:solidFill>
                <a:srgbClr val="000000"/>
              </a:solidFill>
              <a:latin typeface="Arial"/>
              <a:ea typeface="Arial"/>
              <a:cs typeface="Arial"/>
              <a:sym typeface="Arial"/>
            </a:endParaRPr>
          </a:p>
        </p:txBody>
      </p:sp>
      <p:sp>
        <p:nvSpPr>
          <p:cNvPr id="217" name="Google Shape;217;p13"/>
          <p:cNvSpPr txBox="1"/>
          <p:nvPr/>
        </p:nvSpPr>
        <p:spPr>
          <a:xfrm>
            <a:off x="83157" y="3859828"/>
            <a:ext cx="2939012" cy="707846"/>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Fira Sans Extra Condensed"/>
                <a:ea typeface="Fira Sans Extra Condensed"/>
                <a:cs typeface="Fira Sans Extra Condensed"/>
                <a:sym typeface="Fira Sans Extra Condensed"/>
              </a:rPr>
              <a:t>Colab for coding</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Fira Sans Extra Condensed"/>
                <a:ea typeface="Fira Sans Extra Condensed"/>
                <a:cs typeface="Fira Sans Extra Condensed"/>
                <a:sym typeface="Fira Sans Extra Condensed"/>
              </a:rPr>
              <a:t>SVM model</a:t>
            </a:r>
            <a:endParaRPr sz="1400" b="0" i="0" u="none" strike="noStrike" cap="none">
              <a:solidFill>
                <a:srgbClr val="000000"/>
              </a:solidFill>
              <a:latin typeface="Arial"/>
              <a:ea typeface="Arial"/>
              <a:cs typeface="Arial"/>
              <a:sym typeface="Arial"/>
            </a:endParaRPr>
          </a:p>
        </p:txBody>
      </p:sp>
      <p:pic>
        <p:nvPicPr>
          <p:cNvPr id="218" name="Google Shape;218;p13" descr="A diagram with arrows and text&#10;&#10;Description automatically generated"/>
          <p:cNvPicPr preferRelativeResize="0"/>
          <p:nvPr/>
        </p:nvPicPr>
        <p:blipFill rotWithShape="1">
          <a:blip r:embed="rId3">
            <a:alphaModFix/>
          </a:blip>
          <a:srcRect l="18537" t="35122" r="65935" b="24957"/>
          <a:stretch/>
        </p:blipFill>
        <p:spPr>
          <a:xfrm>
            <a:off x="2438399" y="1619427"/>
            <a:ext cx="1419924" cy="2053330"/>
          </a:xfrm>
          <a:prstGeom prst="rect">
            <a:avLst/>
          </a:prstGeom>
          <a:noFill/>
          <a:ln>
            <a:noFill/>
          </a:ln>
        </p:spPr>
      </p:pic>
      <p:sp>
        <p:nvSpPr>
          <p:cNvPr id="219" name="Google Shape;219;p13"/>
          <p:cNvSpPr txBox="1"/>
          <p:nvPr/>
        </p:nvSpPr>
        <p:spPr>
          <a:xfrm>
            <a:off x="2096429" y="653438"/>
            <a:ext cx="2103864" cy="1092607"/>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000000"/>
              </a:buClr>
              <a:buSzPts val="2500"/>
              <a:buFont typeface="Arial"/>
              <a:buChar char="•"/>
            </a:pPr>
            <a:r>
              <a:rPr lang="en-US" sz="2500" b="1" i="0" u="none" strike="noStrike" cap="none">
                <a:solidFill>
                  <a:srgbClr val="000000"/>
                </a:solidFill>
                <a:latin typeface="Fira Sans Extra Condensed"/>
                <a:ea typeface="Fira Sans Extra Condensed"/>
                <a:cs typeface="Fira Sans Extra Condensed"/>
                <a:sym typeface="Fira Sans Extra Condensed"/>
              </a:rPr>
              <a:t>FLUTER</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Fira Sans Extra Condensed"/>
                <a:ea typeface="Fira Sans Extra Condensed"/>
                <a:cs typeface="Fira Sans Extra Condensed"/>
                <a:sym typeface="Fira Sans Extra Condensed"/>
              </a:rPr>
              <a:t>Android Studio</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Fira Sans Extra Condensed"/>
                <a:ea typeface="Fira Sans Extra Condensed"/>
                <a:cs typeface="Fira Sans Extra Condensed"/>
                <a:sym typeface="Fira Sans Extra Condensed"/>
              </a:rPr>
              <a:t>Visual studio</a:t>
            </a:r>
            <a:endParaRPr sz="1400" b="0" i="0" u="none" strike="noStrike" cap="none">
              <a:solidFill>
                <a:srgbClr val="000000"/>
              </a:solidFill>
              <a:latin typeface="Arial"/>
              <a:ea typeface="Arial"/>
              <a:cs typeface="Arial"/>
              <a:sym typeface="Arial"/>
            </a:endParaRPr>
          </a:p>
        </p:txBody>
      </p:sp>
      <p:pic>
        <p:nvPicPr>
          <p:cNvPr id="220" name="Google Shape;220;p13" descr="A diagram with arrows and text&#10;&#10;Description automatically generated"/>
          <p:cNvPicPr preferRelativeResize="0"/>
          <p:nvPr/>
        </p:nvPicPr>
        <p:blipFill rotWithShape="1">
          <a:blip r:embed="rId3">
            <a:alphaModFix/>
          </a:blip>
          <a:srcRect l="34063" t="28184" r="49998" b="28594"/>
          <a:stretch/>
        </p:blipFill>
        <p:spPr>
          <a:xfrm>
            <a:off x="4490224" y="1283671"/>
            <a:ext cx="1457094" cy="2223098"/>
          </a:xfrm>
          <a:prstGeom prst="rect">
            <a:avLst/>
          </a:prstGeom>
          <a:noFill/>
          <a:ln>
            <a:noFill/>
          </a:ln>
        </p:spPr>
      </p:pic>
      <p:sp>
        <p:nvSpPr>
          <p:cNvPr id="221" name="Google Shape;221;p13"/>
          <p:cNvSpPr txBox="1"/>
          <p:nvPr/>
        </p:nvSpPr>
        <p:spPr>
          <a:xfrm>
            <a:off x="3620428" y="3416702"/>
            <a:ext cx="3070303" cy="1092607"/>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000000"/>
              </a:buClr>
              <a:buSzPts val="2500"/>
              <a:buFont typeface="Arial"/>
              <a:buChar char="•"/>
            </a:pPr>
            <a:r>
              <a:rPr lang="en-US" sz="2500" b="1" i="0" u="none" strike="noStrike" cap="none">
                <a:solidFill>
                  <a:srgbClr val="000000"/>
                </a:solidFill>
                <a:latin typeface="Fira Sans Extra Condensed"/>
                <a:ea typeface="Fira Sans Extra Condensed"/>
                <a:cs typeface="Fira Sans Extra Condensed"/>
                <a:sym typeface="Fira Sans Extra Condensed"/>
              </a:rPr>
              <a:t>API</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Fira Sans Extra Condensed"/>
                <a:ea typeface="Fira Sans Extra Condensed"/>
                <a:cs typeface="Fira Sans Extra Condensed"/>
                <a:sym typeface="Fira Sans Extra Condensed"/>
              </a:rPr>
              <a:t>Programming Language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Fira Sans Extra Condensed"/>
                <a:ea typeface="Fira Sans Extra Condensed"/>
                <a:cs typeface="Fira Sans Extra Condensed"/>
                <a:sym typeface="Fira Sans Extra Condensed"/>
              </a:rPr>
              <a:t>API Documentation </a:t>
            </a:r>
            <a:endParaRPr sz="1400" b="0" i="0" u="none" strike="noStrike" cap="none">
              <a:solidFill>
                <a:srgbClr val="000000"/>
              </a:solidFill>
              <a:latin typeface="Arial"/>
              <a:ea typeface="Arial"/>
              <a:cs typeface="Arial"/>
              <a:sym typeface="Arial"/>
            </a:endParaRPr>
          </a:p>
        </p:txBody>
      </p:sp>
      <p:pic>
        <p:nvPicPr>
          <p:cNvPr id="222" name="Google Shape;222;p13" descr="A diagram with arrows and text&#10;&#10;Description automatically generated"/>
          <p:cNvPicPr preferRelativeResize="0"/>
          <p:nvPr/>
        </p:nvPicPr>
        <p:blipFill rotWithShape="1">
          <a:blip r:embed="rId3">
            <a:alphaModFix/>
          </a:blip>
          <a:srcRect l="50000" t="35411" r="34063" b="23206"/>
          <a:stretch/>
        </p:blipFill>
        <p:spPr>
          <a:xfrm>
            <a:off x="6594085" y="1931294"/>
            <a:ext cx="1457094" cy="2128531"/>
          </a:xfrm>
          <a:prstGeom prst="rect">
            <a:avLst/>
          </a:prstGeom>
          <a:noFill/>
          <a:ln>
            <a:noFill/>
          </a:ln>
        </p:spPr>
      </p:pic>
      <p:sp>
        <p:nvSpPr>
          <p:cNvPr id="223" name="Google Shape;223;p13"/>
          <p:cNvSpPr txBox="1"/>
          <p:nvPr/>
        </p:nvSpPr>
        <p:spPr>
          <a:xfrm>
            <a:off x="6765073" y="941567"/>
            <a:ext cx="1697002" cy="1092566"/>
          </a:xfrm>
          <a:prstGeom prst="rect">
            <a:avLst/>
          </a:prstGeom>
          <a:noFill/>
          <a:ln>
            <a:noFill/>
          </a:ln>
        </p:spPr>
        <p:txBody>
          <a:bodyPr spcFirstLastPara="1" wrap="square" lIns="91425" tIns="45700" rIns="91425" bIns="45700" anchor="t" anchorCtr="0">
            <a:spAutoFit/>
          </a:bodyPr>
          <a:lstStyle/>
          <a:p>
            <a:pPr marL="342900" marR="0" lvl="0" indent="-342900" algn="ctr" rtl="0">
              <a:lnSpc>
                <a:spcPct val="100000"/>
              </a:lnSpc>
              <a:spcBef>
                <a:spcPts val="0"/>
              </a:spcBef>
              <a:spcAft>
                <a:spcPts val="0"/>
              </a:spcAft>
              <a:buClr>
                <a:srgbClr val="000000"/>
              </a:buClr>
              <a:buSzPts val="2500"/>
              <a:buFont typeface="Arial"/>
              <a:buChar char="•"/>
            </a:pPr>
            <a:r>
              <a:rPr lang="en-US" sz="2500" b="1" i="0" u="none" strike="noStrike" cap="none">
                <a:solidFill>
                  <a:srgbClr val="000000"/>
                </a:solidFill>
                <a:latin typeface="Fira Sans Extra Condensed"/>
                <a:ea typeface="Fira Sans Extra Condensed"/>
                <a:cs typeface="Fira Sans Extra Condensed"/>
                <a:sym typeface="Fira Sans Extra Condensed"/>
              </a:rPr>
              <a:t>Datasets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Fira Sans Extra Condensed"/>
                <a:ea typeface="Fira Sans Extra Condensed"/>
                <a:cs typeface="Fira Sans Extra Condensed"/>
                <a:sym typeface="Fira Sans Extra Condensed"/>
              </a:rPr>
              <a:t>MySQL</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1" i="0" u="none" strike="noStrike" cap="none">
                <a:solidFill>
                  <a:srgbClr val="000000"/>
                </a:solidFill>
                <a:latin typeface="Fira Sans Extra Condensed"/>
                <a:ea typeface="Fira Sans Extra Condensed"/>
                <a:cs typeface="Fira Sans Extra Condensed"/>
                <a:sym typeface="Fira Sans Extra Condensed"/>
              </a:rPr>
              <a:t>Colab</a:t>
            </a:r>
            <a:endParaRPr sz="1400" b="0" i="0" u="none" strike="noStrike" cap="none">
              <a:solidFill>
                <a:srgbClr val="000000"/>
              </a:solidFill>
              <a:latin typeface="Arial"/>
              <a:ea typeface="Arial"/>
              <a:cs typeface="Arial"/>
              <a:sym typeface="Arial"/>
            </a:endParaRPr>
          </a:p>
        </p:txBody>
      </p:sp>
      <p:pic>
        <p:nvPicPr>
          <p:cNvPr id="224" name="Google Shape;224;p13"/>
          <p:cNvPicPr preferRelativeResize="0"/>
          <p:nvPr/>
        </p:nvPicPr>
        <p:blipFill rotWithShape="1">
          <a:blip r:embed="rId4">
            <a:alphaModFix/>
          </a:blip>
          <a:srcRect/>
          <a:stretch/>
        </p:blipFill>
        <p:spPr>
          <a:xfrm>
            <a:off x="457200" y="346938"/>
            <a:ext cx="840799" cy="730531"/>
          </a:xfrm>
          <a:prstGeom prst="rect">
            <a:avLst/>
          </a:prstGeom>
          <a:noFill/>
          <a:ln>
            <a:noFill/>
          </a:ln>
        </p:spPr>
      </p:pic>
      <p:pic>
        <p:nvPicPr>
          <p:cNvPr id="225" name="Google Shape;225;p13"/>
          <p:cNvPicPr preferRelativeResize="0"/>
          <p:nvPr/>
        </p:nvPicPr>
        <p:blipFill rotWithShape="1">
          <a:blip r:embed="rId5">
            <a:alphaModFix/>
          </a:blip>
          <a:srcRect/>
          <a:stretch/>
        </p:blipFill>
        <p:spPr>
          <a:xfrm rot="2886396">
            <a:off x="8338409" y="3792318"/>
            <a:ext cx="479397" cy="913850"/>
          </a:xfrm>
          <a:prstGeom prst="rect">
            <a:avLst/>
          </a:prstGeom>
          <a:noFill/>
          <a:ln>
            <a:noFill/>
          </a:ln>
        </p:spPr>
      </p:pic>
      <p:sp>
        <p:nvSpPr>
          <p:cNvPr id="226" name="Google Shape;226;p13"/>
          <p:cNvSpPr txBox="1"/>
          <p:nvPr/>
        </p:nvSpPr>
        <p:spPr>
          <a:xfrm>
            <a:off x="8605024" y="4578894"/>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a:t>12</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5"/>
          <p:cNvSpPr txBox="1">
            <a:spLocks noGrp="1"/>
          </p:cNvSpPr>
          <p:nvPr>
            <p:ph type="title"/>
          </p:nvPr>
        </p:nvSpPr>
        <p:spPr>
          <a:xfrm>
            <a:off x="170306" y="325423"/>
            <a:ext cx="2847814"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b="1" u="sng">
                <a:latin typeface="Fira Sans Extra Condensed"/>
                <a:ea typeface="Fira Sans Extra Condensed"/>
                <a:cs typeface="Fira Sans Extra Condensed"/>
                <a:sym typeface="Fira Sans Extra Condensed"/>
              </a:rPr>
              <a:t>Related Work:</a:t>
            </a:r>
            <a:br>
              <a:rPr lang="en-US" sz="3000" b="1" u="sng">
                <a:latin typeface="Fira Sans Extra Condensed"/>
                <a:ea typeface="Fira Sans Extra Condensed"/>
                <a:cs typeface="Fira Sans Extra Condensed"/>
                <a:sym typeface="Fira Sans Extra Condensed"/>
              </a:rPr>
            </a:br>
            <a:endParaRPr sz="3000" u="sng"/>
          </a:p>
        </p:txBody>
      </p:sp>
      <p:pic>
        <p:nvPicPr>
          <p:cNvPr id="232" name="Google Shape;232;p15"/>
          <p:cNvPicPr preferRelativeResize="0"/>
          <p:nvPr/>
        </p:nvPicPr>
        <p:blipFill rotWithShape="1">
          <a:blip r:embed="rId3">
            <a:alphaModFix/>
          </a:blip>
          <a:srcRect/>
          <a:stretch/>
        </p:blipFill>
        <p:spPr>
          <a:xfrm>
            <a:off x="170306" y="511123"/>
            <a:ext cx="8803387" cy="4121253"/>
          </a:xfrm>
          <a:prstGeom prst="rect">
            <a:avLst/>
          </a:prstGeom>
          <a:noFill/>
          <a:ln>
            <a:noFill/>
          </a:ln>
        </p:spPr>
      </p:pic>
      <p:sp>
        <p:nvSpPr>
          <p:cNvPr id="233" name="Google Shape;233;p15"/>
          <p:cNvSpPr txBox="1"/>
          <p:nvPr/>
        </p:nvSpPr>
        <p:spPr>
          <a:xfrm>
            <a:off x="435732" y="832831"/>
            <a:ext cx="6220224" cy="34778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dirty="0">
                <a:solidFill>
                  <a:schemeClr val="dk1"/>
                </a:solidFill>
                <a:latin typeface="Cambria"/>
                <a:ea typeface="Cambria"/>
                <a:cs typeface="Cambria"/>
                <a:sym typeface="Cambria"/>
              </a:rPr>
              <a:t>There are many previous works that focused on detecting diseases, such as the “</a:t>
            </a:r>
            <a:r>
              <a:rPr lang="en-US" sz="2000" b="0" i="0" u="none" strike="noStrike" cap="none" dirty="0" err="1">
                <a:solidFill>
                  <a:schemeClr val="dk1"/>
                </a:solidFill>
                <a:latin typeface="Cambria"/>
                <a:ea typeface="Cambria"/>
                <a:cs typeface="Cambria"/>
                <a:sym typeface="Cambria"/>
              </a:rPr>
              <a:t>Symptomate</a:t>
            </a:r>
            <a:r>
              <a:rPr lang="en-US" sz="2000" b="0" i="0" u="none" strike="noStrike" cap="none" dirty="0">
                <a:solidFill>
                  <a:schemeClr val="dk1"/>
                </a:solidFill>
                <a:latin typeface="Cambria"/>
                <a:ea typeface="Cambria"/>
                <a:cs typeface="Cambria"/>
                <a:sym typeface="Cambria"/>
              </a:rPr>
              <a:t>” website, and this site had an important role in diagnosing diseases, but this site did not pay attention to some important things that facilitate the patient’s treatment journey, such as measuring blood pressure, measuring heartbeat, and alerting the disease to the date of treatment; </a:t>
            </a:r>
          </a:p>
          <a:p>
            <a:pPr marL="0" marR="0" lvl="0" indent="0" algn="l" rtl="0">
              <a:lnSpc>
                <a:spcPct val="100000"/>
              </a:lnSpc>
              <a:spcBef>
                <a:spcPts val="0"/>
              </a:spcBef>
              <a:spcAft>
                <a:spcPts val="0"/>
              </a:spcAft>
              <a:buClr>
                <a:schemeClr val="dk1"/>
              </a:buClr>
              <a:buSzPts val="2000"/>
              <a:buFont typeface="Arial"/>
              <a:buNone/>
            </a:pPr>
            <a:r>
              <a:rPr lang="en-US" sz="2000" b="0" i="0" u="none" strike="noStrike" cap="none" dirty="0">
                <a:solidFill>
                  <a:schemeClr val="dk1"/>
                </a:solidFill>
                <a:latin typeface="Cambria"/>
                <a:ea typeface="Cambria"/>
                <a:cs typeface="Cambria"/>
                <a:sym typeface="Cambria"/>
              </a:rPr>
              <a:t>Therefore, our application came to complement some of the shortcomings in previous works that facilitate the process of recovery from diseases for the patient. </a:t>
            </a:r>
            <a:endParaRPr sz="1400" b="0" i="0" u="none" strike="noStrike" cap="none" dirty="0">
              <a:solidFill>
                <a:schemeClr val="dk1"/>
              </a:solidFill>
              <a:latin typeface="Arial"/>
              <a:ea typeface="Arial"/>
              <a:cs typeface="Arial"/>
              <a:sym typeface="Arial"/>
            </a:endParaRPr>
          </a:p>
        </p:txBody>
      </p:sp>
      <p:pic>
        <p:nvPicPr>
          <p:cNvPr id="234" name="Google Shape;234;p15"/>
          <p:cNvPicPr preferRelativeResize="0"/>
          <p:nvPr/>
        </p:nvPicPr>
        <p:blipFill rotWithShape="1">
          <a:blip r:embed="rId4">
            <a:alphaModFix amt="35000"/>
          </a:blip>
          <a:srcRect/>
          <a:stretch/>
        </p:blipFill>
        <p:spPr>
          <a:xfrm>
            <a:off x="6826263" y="1585096"/>
            <a:ext cx="2317737" cy="2473140"/>
          </a:xfrm>
          <a:prstGeom prst="rect">
            <a:avLst/>
          </a:prstGeom>
          <a:noFill/>
          <a:ln>
            <a:noFill/>
          </a:ln>
        </p:spPr>
      </p:pic>
      <p:pic>
        <p:nvPicPr>
          <p:cNvPr id="235" name="Google Shape;235;p15"/>
          <p:cNvPicPr preferRelativeResize="0"/>
          <p:nvPr/>
        </p:nvPicPr>
        <p:blipFill rotWithShape="1">
          <a:blip r:embed="rId5">
            <a:alphaModFix amt="70000"/>
          </a:blip>
          <a:srcRect/>
          <a:stretch/>
        </p:blipFill>
        <p:spPr>
          <a:xfrm>
            <a:off x="7095979" y="2104205"/>
            <a:ext cx="1769445" cy="1434923"/>
          </a:xfrm>
          <a:prstGeom prst="rect">
            <a:avLst/>
          </a:prstGeom>
          <a:noFill/>
          <a:ln>
            <a:noFill/>
          </a:ln>
        </p:spPr>
      </p:pic>
      <p:sp>
        <p:nvSpPr>
          <p:cNvPr id="236" name="Google Shape;236;p15"/>
          <p:cNvSpPr txBox="1"/>
          <p:nvPr/>
        </p:nvSpPr>
        <p:spPr>
          <a:xfrm>
            <a:off x="8631044" y="4677316"/>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a:t>13</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5"/>
          <p:cNvSpPr txBox="1">
            <a:spLocks noGrp="1"/>
          </p:cNvSpPr>
          <p:nvPr>
            <p:ph type="title"/>
          </p:nvPr>
        </p:nvSpPr>
        <p:spPr>
          <a:xfrm>
            <a:off x="170306" y="325423"/>
            <a:ext cx="2847814"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b="1" u="sng">
                <a:latin typeface="Fira Sans Extra Condensed"/>
                <a:ea typeface="Fira Sans Extra Condensed"/>
                <a:cs typeface="Fira Sans Extra Condensed"/>
                <a:sym typeface="Fira Sans Extra Condensed"/>
              </a:rPr>
              <a:t>Related Work:</a:t>
            </a:r>
            <a:br>
              <a:rPr lang="en-US" sz="3000" b="1" u="sng">
                <a:latin typeface="Fira Sans Extra Condensed"/>
                <a:ea typeface="Fira Sans Extra Condensed"/>
                <a:cs typeface="Fira Sans Extra Condensed"/>
                <a:sym typeface="Fira Sans Extra Condensed"/>
              </a:rPr>
            </a:br>
            <a:endParaRPr sz="3000" u="sng"/>
          </a:p>
        </p:txBody>
      </p:sp>
      <p:pic>
        <p:nvPicPr>
          <p:cNvPr id="232" name="Google Shape;232;p15"/>
          <p:cNvPicPr preferRelativeResize="0"/>
          <p:nvPr/>
        </p:nvPicPr>
        <p:blipFill rotWithShape="1">
          <a:blip r:embed="rId3">
            <a:alphaModFix/>
          </a:blip>
          <a:srcRect/>
          <a:stretch/>
        </p:blipFill>
        <p:spPr>
          <a:xfrm>
            <a:off x="170306" y="511123"/>
            <a:ext cx="8803387" cy="4121253"/>
          </a:xfrm>
          <a:prstGeom prst="rect">
            <a:avLst/>
          </a:prstGeom>
          <a:noFill/>
          <a:ln>
            <a:noFill/>
          </a:ln>
        </p:spPr>
      </p:pic>
      <p:sp>
        <p:nvSpPr>
          <p:cNvPr id="233" name="Google Shape;233;p15"/>
          <p:cNvSpPr txBox="1"/>
          <p:nvPr/>
        </p:nvSpPr>
        <p:spPr>
          <a:xfrm>
            <a:off x="292474" y="1033424"/>
            <a:ext cx="6705926"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dirty="0">
                <a:solidFill>
                  <a:schemeClr val="dk1"/>
                </a:solidFill>
                <a:latin typeface="Cambria"/>
                <a:ea typeface="Cambria"/>
                <a:cs typeface="Cambria"/>
                <a:sym typeface="Cambria"/>
              </a:rPr>
              <a:t>Our application measures blood pressure and heart rate through sensors specially designed for measurement. </a:t>
            </a: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chemeClr val="dk1"/>
                </a:solidFill>
                <a:latin typeface="Cambria"/>
                <a:ea typeface="Cambria"/>
                <a:cs typeface="Cambria"/>
                <a:sym typeface="Cambria"/>
              </a:rPr>
              <a:t>There is also a calendar and alarm inside the application to help the patient remember the </a:t>
            </a:r>
            <a:r>
              <a:rPr lang="en-US" sz="2000" b="0" i="0" u="none" strike="noStrike" cap="none" dirty="0">
                <a:solidFill>
                  <a:srgbClr val="000000"/>
                </a:solidFill>
                <a:latin typeface="Cambria"/>
                <a:ea typeface="Cambria"/>
                <a:cs typeface="Cambria"/>
                <a:sym typeface="Cambria"/>
              </a:rPr>
              <a:t>date of treatment and also the dates of medical examinations.</a:t>
            </a:r>
            <a:endParaRPr sz="2000" b="0" i="0" u="none" strike="noStrike" cap="none" dirty="0">
              <a:solidFill>
                <a:srgbClr val="000000"/>
              </a:solidFill>
              <a:latin typeface="Arial"/>
              <a:ea typeface="Arial"/>
              <a:cs typeface="Arial"/>
              <a:sym typeface="Arial"/>
            </a:endParaRPr>
          </a:p>
        </p:txBody>
      </p:sp>
      <p:sp>
        <p:nvSpPr>
          <p:cNvPr id="236" name="Google Shape;236;p15"/>
          <p:cNvSpPr txBox="1"/>
          <p:nvPr/>
        </p:nvSpPr>
        <p:spPr>
          <a:xfrm>
            <a:off x="8631044" y="4677316"/>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14</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2070842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6"/>
          <p:cNvPicPr preferRelativeResize="0"/>
          <p:nvPr/>
        </p:nvPicPr>
        <p:blipFill rotWithShape="1">
          <a:blip r:embed="rId3">
            <a:alphaModFix/>
          </a:blip>
          <a:srcRect/>
          <a:stretch/>
        </p:blipFill>
        <p:spPr>
          <a:xfrm>
            <a:off x="236535" y="585466"/>
            <a:ext cx="8803387" cy="4121253"/>
          </a:xfrm>
          <a:prstGeom prst="rect">
            <a:avLst/>
          </a:prstGeom>
          <a:noFill/>
          <a:ln>
            <a:noFill/>
          </a:ln>
        </p:spPr>
      </p:pic>
      <p:pic>
        <p:nvPicPr>
          <p:cNvPr id="242" name="Google Shape;242;p16"/>
          <p:cNvPicPr preferRelativeResize="0"/>
          <p:nvPr/>
        </p:nvPicPr>
        <p:blipFill rotWithShape="1">
          <a:blip r:embed="rId4">
            <a:alphaModFix/>
          </a:blip>
          <a:srcRect/>
          <a:stretch/>
        </p:blipFill>
        <p:spPr>
          <a:xfrm>
            <a:off x="6737772" y="436780"/>
            <a:ext cx="2302150" cy="4691857"/>
          </a:xfrm>
          <a:prstGeom prst="rect">
            <a:avLst/>
          </a:prstGeom>
          <a:noFill/>
          <a:ln>
            <a:noFill/>
          </a:ln>
        </p:spPr>
      </p:pic>
      <p:cxnSp>
        <p:nvCxnSpPr>
          <p:cNvPr id="243" name="Google Shape;243;p16"/>
          <p:cNvCxnSpPr/>
          <p:nvPr/>
        </p:nvCxnSpPr>
        <p:spPr>
          <a:xfrm rot="10800000">
            <a:off x="6207512" y="2438400"/>
            <a:ext cx="289932" cy="0"/>
          </a:xfrm>
          <a:prstGeom prst="straightConnector1">
            <a:avLst/>
          </a:prstGeom>
          <a:noFill/>
          <a:ln w="38100" cap="flat" cmpd="sng">
            <a:solidFill>
              <a:schemeClr val="accent4"/>
            </a:solidFill>
            <a:prstDash val="solid"/>
            <a:round/>
            <a:headEnd type="none" w="sm" len="sm"/>
            <a:tailEnd type="triangle" w="med" len="med"/>
          </a:ln>
          <a:effectLst>
            <a:outerShdw blurRad="40000" dist="23000" dir="5400000" rotWithShape="0">
              <a:srgbClr val="000000">
                <a:alpha val="33725"/>
              </a:srgbClr>
            </a:outerShdw>
          </a:effectLst>
        </p:spPr>
      </p:cxnSp>
      <p:pic>
        <p:nvPicPr>
          <p:cNvPr id="244" name="Google Shape;244;p16"/>
          <p:cNvPicPr preferRelativeResize="0"/>
          <p:nvPr/>
        </p:nvPicPr>
        <p:blipFill rotWithShape="1">
          <a:blip r:embed="rId5">
            <a:alphaModFix/>
          </a:blip>
          <a:srcRect/>
          <a:stretch/>
        </p:blipFill>
        <p:spPr>
          <a:xfrm>
            <a:off x="3888726" y="436781"/>
            <a:ext cx="2302150" cy="4648385"/>
          </a:xfrm>
          <a:prstGeom prst="rect">
            <a:avLst/>
          </a:prstGeom>
          <a:noFill/>
          <a:ln>
            <a:noFill/>
          </a:ln>
        </p:spPr>
      </p:pic>
      <p:pic>
        <p:nvPicPr>
          <p:cNvPr id="245" name="Google Shape;245;p16"/>
          <p:cNvPicPr preferRelativeResize="0"/>
          <p:nvPr/>
        </p:nvPicPr>
        <p:blipFill rotWithShape="1">
          <a:blip r:embed="rId6">
            <a:alphaModFix/>
          </a:blip>
          <a:srcRect/>
          <a:stretch/>
        </p:blipFill>
        <p:spPr>
          <a:xfrm>
            <a:off x="3220149" y="2341266"/>
            <a:ext cx="487722" cy="304826"/>
          </a:xfrm>
          <a:prstGeom prst="rect">
            <a:avLst/>
          </a:prstGeom>
          <a:noFill/>
          <a:ln>
            <a:noFill/>
          </a:ln>
        </p:spPr>
      </p:pic>
      <p:pic>
        <p:nvPicPr>
          <p:cNvPr id="246" name="Google Shape;246;p16"/>
          <p:cNvPicPr preferRelativeResize="0"/>
          <p:nvPr/>
        </p:nvPicPr>
        <p:blipFill rotWithShape="1">
          <a:blip r:embed="rId7">
            <a:alphaModFix/>
          </a:blip>
          <a:srcRect/>
          <a:stretch/>
        </p:blipFill>
        <p:spPr>
          <a:xfrm>
            <a:off x="1025961" y="436781"/>
            <a:ext cx="2302150" cy="4648385"/>
          </a:xfrm>
          <a:prstGeom prst="rect">
            <a:avLst/>
          </a:prstGeom>
          <a:noFill/>
          <a:ln>
            <a:noFill/>
          </a:ln>
        </p:spPr>
      </p:pic>
      <p:sp>
        <p:nvSpPr>
          <p:cNvPr id="247" name="Google Shape;247;p16"/>
          <p:cNvSpPr txBox="1"/>
          <p:nvPr/>
        </p:nvSpPr>
        <p:spPr>
          <a:xfrm>
            <a:off x="104078" y="0"/>
            <a:ext cx="2609448"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sng" strike="noStrike" cap="none">
                <a:solidFill>
                  <a:srgbClr val="000000"/>
                </a:solidFill>
                <a:latin typeface="Fira Sans Extra Condensed"/>
                <a:ea typeface="Fira Sans Extra Condensed"/>
                <a:cs typeface="Fira Sans Extra Condensed"/>
                <a:sym typeface="Fira Sans Extra Condensed"/>
              </a:rPr>
              <a:t>Prototype:</a:t>
            </a:r>
            <a:endParaRPr sz="3000" b="0" i="0" u="none" strike="noStrike" cap="none">
              <a:solidFill>
                <a:srgbClr val="000000"/>
              </a:solidFill>
              <a:latin typeface="Arial"/>
              <a:ea typeface="Arial"/>
              <a:cs typeface="Arial"/>
              <a:sym typeface="Arial"/>
            </a:endParaRPr>
          </a:p>
        </p:txBody>
      </p:sp>
      <p:sp>
        <p:nvSpPr>
          <p:cNvPr id="248" name="Google Shape;248;p16"/>
          <p:cNvSpPr txBox="1"/>
          <p:nvPr/>
        </p:nvSpPr>
        <p:spPr>
          <a:xfrm>
            <a:off x="236535" y="4765288"/>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15</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fade">
                                      <p:cBhvr>
                                        <p:cTn id="7" dur="500"/>
                                        <p:tgtEl>
                                          <p:spTgt spid="2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3"/>
                                        </p:tgtEl>
                                        <p:attrNameLst>
                                          <p:attrName>style.visibility</p:attrName>
                                        </p:attrNameLst>
                                      </p:cBhvr>
                                      <p:to>
                                        <p:strVal val="visible"/>
                                      </p:to>
                                    </p:set>
                                    <p:animEffect transition="in" filter="fade">
                                      <p:cBhvr>
                                        <p:cTn id="12" dur="500"/>
                                        <p:tgtEl>
                                          <p:spTgt spid="24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4"/>
                                        </p:tgtEl>
                                        <p:attrNameLst>
                                          <p:attrName>style.visibility</p:attrName>
                                        </p:attrNameLst>
                                      </p:cBhvr>
                                      <p:to>
                                        <p:strVal val="visible"/>
                                      </p:to>
                                    </p:set>
                                    <p:animEffect transition="in" filter="fade">
                                      <p:cBhvr>
                                        <p:cTn id="17" dur="500"/>
                                        <p:tgtEl>
                                          <p:spTgt spid="2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500"/>
                                        <p:tgtEl>
                                          <p:spTgt spid="2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6"/>
                                        </p:tgtEl>
                                        <p:attrNameLst>
                                          <p:attrName>style.visibility</p:attrName>
                                        </p:attrNameLst>
                                      </p:cBhvr>
                                      <p:to>
                                        <p:strVal val="visible"/>
                                      </p:to>
                                    </p:set>
                                    <p:animEffect transition="in" filter="fade">
                                      <p:cBhvr>
                                        <p:cTn id="27"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17"/>
          <p:cNvPicPr preferRelativeResize="0"/>
          <p:nvPr/>
        </p:nvPicPr>
        <p:blipFill rotWithShape="1">
          <a:blip r:embed="rId3">
            <a:alphaModFix/>
          </a:blip>
          <a:srcRect/>
          <a:stretch/>
        </p:blipFill>
        <p:spPr>
          <a:xfrm>
            <a:off x="170306" y="637503"/>
            <a:ext cx="8803387" cy="4121253"/>
          </a:xfrm>
          <a:prstGeom prst="rect">
            <a:avLst/>
          </a:prstGeom>
          <a:noFill/>
          <a:ln>
            <a:noFill/>
          </a:ln>
        </p:spPr>
      </p:pic>
      <p:pic>
        <p:nvPicPr>
          <p:cNvPr id="254" name="Google Shape;254;p17" descr="A white square with black dots&#10;&#10;Description automatically generated"/>
          <p:cNvPicPr preferRelativeResize="0"/>
          <p:nvPr/>
        </p:nvPicPr>
        <p:blipFill rotWithShape="1">
          <a:blip r:embed="rId4">
            <a:alphaModFix/>
          </a:blip>
          <a:srcRect/>
          <a:stretch/>
        </p:blipFill>
        <p:spPr>
          <a:xfrm>
            <a:off x="6469367" y="96327"/>
            <a:ext cx="2310708" cy="5019370"/>
          </a:xfrm>
          <a:prstGeom prst="rect">
            <a:avLst/>
          </a:prstGeom>
          <a:noFill/>
          <a:ln>
            <a:noFill/>
          </a:ln>
        </p:spPr>
      </p:pic>
      <p:pic>
        <p:nvPicPr>
          <p:cNvPr id="255" name="Google Shape;255;p17"/>
          <p:cNvPicPr preferRelativeResize="0"/>
          <p:nvPr/>
        </p:nvPicPr>
        <p:blipFill rotWithShape="1">
          <a:blip r:embed="rId5">
            <a:alphaModFix/>
          </a:blip>
          <a:srcRect/>
          <a:stretch/>
        </p:blipFill>
        <p:spPr>
          <a:xfrm>
            <a:off x="3004389" y="2419337"/>
            <a:ext cx="487722" cy="304826"/>
          </a:xfrm>
          <a:prstGeom prst="rect">
            <a:avLst/>
          </a:prstGeom>
          <a:noFill/>
          <a:ln>
            <a:noFill/>
          </a:ln>
        </p:spPr>
      </p:pic>
      <p:pic>
        <p:nvPicPr>
          <p:cNvPr id="256" name="Google Shape;256;p17"/>
          <p:cNvPicPr preferRelativeResize="0"/>
          <p:nvPr/>
        </p:nvPicPr>
        <p:blipFill rotWithShape="1">
          <a:blip r:embed="rId6">
            <a:alphaModFix/>
          </a:blip>
          <a:srcRect/>
          <a:stretch/>
        </p:blipFill>
        <p:spPr>
          <a:xfrm>
            <a:off x="3642860" y="117113"/>
            <a:ext cx="2295261" cy="4979948"/>
          </a:xfrm>
          <a:prstGeom prst="rect">
            <a:avLst/>
          </a:prstGeom>
          <a:noFill/>
          <a:ln>
            <a:noFill/>
          </a:ln>
        </p:spPr>
      </p:pic>
      <p:pic>
        <p:nvPicPr>
          <p:cNvPr id="257" name="Google Shape;257;p17"/>
          <p:cNvPicPr preferRelativeResize="0"/>
          <p:nvPr/>
        </p:nvPicPr>
        <p:blipFill rotWithShape="1">
          <a:blip r:embed="rId5">
            <a:alphaModFix/>
          </a:blip>
          <a:srcRect/>
          <a:stretch/>
        </p:blipFill>
        <p:spPr>
          <a:xfrm>
            <a:off x="5879873" y="2419337"/>
            <a:ext cx="487722" cy="304826"/>
          </a:xfrm>
          <a:prstGeom prst="rect">
            <a:avLst/>
          </a:prstGeom>
          <a:noFill/>
          <a:ln>
            <a:noFill/>
          </a:ln>
        </p:spPr>
      </p:pic>
      <p:pic>
        <p:nvPicPr>
          <p:cNvPr id="258" name="Google Shape;258;p17"/>
          <p:cNvPicPr preferRelativeResize="0"/>
          <p:nvPr/>
        </p:nvPicPr>
        <p:blipFill rotWithShape="1">
          <a:blip r:embed="rId7">
            <a:alphaModFix/>
          </a:blip>
          <a:srcRect/>
          <a:stretch/>
        </p:blipFill>
        <p:spPr>
          <a:xfrm>
            <a:off x="761721" y="117113"/>
            <a:ext cx="2310708" cy="5026386"/>
          </a:xfrm>
          <a:prstGeom prst="rect">
            <a:avLst/>
          </a:prstGeom>
          <a:noFill/>
          <a:ln>
            <a:noFill/>
          </a:ln>
        </p:spPr>
      </p:pic>
      <p:sp>
        <p:nvSpPr>
          <p:cNvPr id="259" name="Google Shape;259;p17"/>
          <p:cNvSpPr txBox="1"/>
          <p:nvPr/>
        </p:nvSpPr>
        <p:spPr>
          <a:xfrm>
            <a:off x="282498" y="4758756"/>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16</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7"/>
                                        </p:tgtEl>
                                        <p:attrNameLst>
                                          <p:attrName>style.visibility</p:attrName>
                                        </p:attrNameLst>
                                      </p:cBhvr>
                                      <p:to>
                                        <p:strVal val="visible"/>
                                      </p:to>
                                    </p:set>
                                    <p:animEffect transition="in" filter="fade">
                                      <p:cBhvr>
                                        <p:cTn id="12" dur="500"/>
                                        <p:tgtEl>
                                          <p:spTgt spid="2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6"/>
                                        </p:tgtEl>
                                        <p:attrNameLst>
                                          <p:attrName>style.visibility</p:attrName>
                                        </p:attrNameLst>
                                      </p:cBhvr>
                                      <p:to>
                                        <p:strVal val="visible"/>
                                      </p:to>
                                    </p:set>
                                    <p:animEffect transition="in" filter="fade">
                                      <p:cBhvr>
                                        <p:cTn id="17" dur="500"/>
                                        <p:tgtEl>
                                          <p:spTgt spid="2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5"/>
                                        </p:tgtEl>
                                        <p:attrNameLst>
                                          <p:attrName>style.visibility</p:attrName>
                                        </p:attrNameLst>
                                      </p:cBhvr>
                                      <p:to>
                                        <p:strVal val="visible"/>
                                      </p:to>
                                    </p:set>
                                    <p:animEffect transition="in" filter="fade">
                                      <p:cBhvr>
                                        <p:cTn id="22" dur="500"/>
                                        <p:tgtEl>
                                          <p:spTgt spid="25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58"/>
                                        </p:tgtEl>
                                        <p:attrNameLst>
                                          <p:attrName>style.visibility</p:attrName>
                                        </p:attrNameLst>
                                      </p:cBhvr>
                                      <p:to>
                                        <p:strVal val="visible"/>
                                      </p:to>
                                    </p:set>
                                    <p:animEffect transition="in" filter="fade">
                                      <p:cBhvr>
                                        <p:cTn id="27"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p18"/>
          <p:cNvPicPr preferRelativeResize="0"/>
          <p:nvPr/>
        </p:nvPicPr>
        <p:blipFill rotWithShape="1">
          <a:blip r:embed="rId3">
            <a:alphaModFix/>
          </a:blip>
          <a:srcRect/>
          <a:stretch/>
        </p:blipFill>
        <p:spPr>
          <a:xfrm>
            <a:off x="362376" y="619477"/>
            <a:ext cx="8803387" cy="4121253"/>
          </a:xfrm>
          <a:prstGeom prst="rect">
            <a:avLst/>
          </a:prstGeom>
          <a:noFill/>
          <a:ln>
            <a:noFill/>
          </a:ln>
        </p:spPr>
      </p:pic>
      <p:pic>
        <p:nvPicPr>
          <p:cNvPr id="265" name="Google Shape;265;p18" descr="A screenshot of a heart rate monitor&#10;&#10;Description automatically generated"/>
          <p:cNvPicPr preferRelativeResize="0"/>
          <p:nvPr/>
        </p:nvPicPr>
        <p:blipFill rotWithShape="1">
          <a:blip r:embed="rId4">
            <a:alphaModFix/>
          </a:blip>
          <a:srcRect/>
          <a:stretch/>
        </p:blipFill>
        <p:spPr>
          <a:xfrm>
            <a:off x="6413772" y="7178"/>
            <a:ext cx="2364547" cy="5136321"/>
          </a:xfrm>
          <a:prstGeom prst="rect">
            <a:avLst/>
          </a:prstGeom>
          <a:noFill/>
          <a:ln>
            <a:noFill/>
          </a:ln>
        </p:spPr>
      </p:pic>
      <p:pic>
        <p:nvPicPr>
          <p:cNvPr id="266" name="Google Shape;266;p18"/>
          <p:cNvPicPr preferRelativeResize="0"/>
          <p:nvPr/>
        </p:nvPicPr>
        <p:blipFill rotWithShape="1">
          <a:blip r:embed="rId5">
            <a:alphaModFix/>
          </a:blip>
          <a:srcRect/>
          <a:stretch/>
        </p:blipFill>
        <p:spPr>
          <a:xfrm>
            <a:off x="3460499" y="0"/>
            <a:ext cx="2364547" cy="5143500"/>
          </a:xfrm>
          <a:prstGeom prst="rect">
            <a:avLst/>
          </a:prstGeom>
          <a:noFill/>
          <a:ln>
            <a:noFill/>
          </a:ln>
        </p:spPr>
      </p:pic>
      <p:pic>
        <p:nvPicPr>
          <p:cNvPr id="267" name="Google Shape;267;p18"/>
          <p:cNvPicPr preferRelativeResize="0"/>
          <p:nvPr/>
        </p:nvPicPr>
        <p:blipFill rotWithShape="1">
          <a:blip r:embed="rId6">
            <a:alphaModFix/>
          </a:blip>
          <a:srcRect/>
          <a:stretch/>
        </p:blipFill>
        <p:spPr>
          <a:xfrm>
            <a:off x="506320" y="0"/>
            <a:ext cx="2365453" cy="5139373"/>
          </a:xfrm>
          <a:prstGeom prst="rect">
            <a:avLst/>
          </a:prstGeom>
          <a:noFill/>
          <a:ln>
            <a:noFill/>
          </a:ln>
        </p:spPr>
      </p:pic>
      <p:pic>
        <p:nvPicPr>
          <p:cNvPr id="268" name="Google Shape;268;p18"/>
          <p:cNvPicPr preferRelativeResize="0"/>
          <p:nvPr/>
        </p:nvPicPr>
        <p:blipFill rotWithShape="1">
          <a:blip r:embed="rId7">
            <a:alphaModFix/>
          </a:blip>
          <a:srcRect/>
          <a:stretch/>
        </p:blipFill>
        <p:spPr>
          <a:xfrm>
            <a:off x="5860680" y="2375277"/>
            <a:ext cx="487722" cy="304826"/>
          </a:xfrm>
          <a:prstGeom prst="rect">
            <a:avLst/>
          </a:prstGeom>
          <a:noFill/>
          <a:ln>
            <a:noFill/>
          </a:ln>
        </p:spPr>
      </p:pic>
      <p:pic>
        <p:nvPicPr>
          <p:cNvPr id="269" name="Google Shape;269;p18"/>
          <p:cNvPicPr preferRelativeResize="0"/>
          <p:nvPr/>
        </p:nvPicPr>
        <p:blipFill rotWithShape="1">
          <a:blip r:embed="rId7">
            <a:alphaModFix/>
          </a:blip>
          <a:srcRect/>
          <a:stretch/>
        </p:blipFill>
        <p:spPr>
          <a:xfrm>
            <a:off x="2771856" y="2375277"/>
            <a:ext cx="487722" cy="304826"/>
          </a:xfrm>
          <a:prstGeom prst="rect">
            <a:avLst/>
          </a:prstGeom>
          <a:noFill/>
          <a:ln>
            <a:noFill/>
          </a:ln>
        </p:spPr>
      </p:pic>
      <p:sp>
        <p:nvSpPr>
          <p:cNvPr id="270" name="Google Shape;270;p18"/>
          <p:cNvSpPr txBox="1"/>
          <p:nvPr/>
        </p:nvSpPr>
        <p:spPr>
          <a:xfrm>
            <a:off x="170657" y="4740730"/>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17</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8"/>
                                        </p:tgtEl>
                                        <p:attrNameLst>
                                          <p:attrName>style.visibility</p:attrName>
                                        </p:attrNameLst>
                                      </p:cBhvr>
                                      <p:to>
                                        <p:strVal val="visible"/>
                                      </p:to>
                                    </p:set>
                                    <p:animEffect transition="in" filter="fade">
                                      <p:cBhvr>
                                        <p:cTn id="12" dur="500"/>
                                        <p:tgtEl>
                                          <p:spTgt spid="2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
                                        </p:tgtEl>
                                        <p:attrNameLst>
                                          <p:attrName>style.visibility</p:attrName>
                                        </p:attrNameLst>
                                      </p:cBhvr>
                                      <p:to>
                                        <p:strVal val="visible"/>
                                      </p:to>
                                    </p:set>
                                    <p:animEffect transition="in" filter="fade">
                                      <p:cBhvr>
                                        <p:cTn id="17" dur="500"/>
                                        <p:tgtEl>
                                          <p:spTgt spid="2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9"/>
                                        </p:tgtEl>
                                        <p:attrNameLst>
                                          <p:attrName>style.visibility</p:attrName>
                                        </p:attrNameLst>
                                      </p:cBhvr>
                                      <p:to>
                                        <p:strVal val="visible"/>
                                      </p:to>
                                    </p:set>
                                    <p:animEffect transition="in" filter="fade">
                                      <p:cBhvr>
                                        <p:cTn id="22" dur="500"/>
                                        <p:tgtEl>
                                          <p:spTgt spid="26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7"/>
                                        </p:tgtEl>
                                        <p:attrNameLst>
                                          <p:attrName>style.visibility</p:attrName>
                                        </p:attrNameLst>
                                      </p:cBhvr>
                                      <p:to>
                                        <p:strVal val="visible"/>
                                      </p:to>
                                    </p:set>
                                    <p:animEffect transition="in" filter="fade">
                                      <p:cBhvr>
                                        <p:cTn id="27" dur="5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9"/>
          <p:cNvSpPr txBox="1">
            <a:spLocks noGrp="1"/>
          </p:cNvSpPr>
          <p:nvPr>
            <p:ph type="title"/>
          </p:nvPr>
        </p:nvSpPr>
        <p:spPr>
          <a:xfrm>
            <a:off x="-60152" y="57947"/>
            <a:ext cx="2358957"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Hardware:</a:t>
            </a:r>
            <a:endParaRPr sz="3000"/>
          </a:p>
        </p:txBody>
      </p:sp>
      <p:pic>
        <p:nvPicPr>
          <p:cNvPr id="276" name="Google Shape;276;p19"/>
          <p:cNvPicPr preferRelativeResize="0"/>
          <p:nvPr/>
        </p:nvPicPr>
        <p:blipFill rotWithShape="1">
          <a:blip r:embed="rId3">
            <a:alphaModFix/>
          </a:blip>
          <a:srcRect/>
          <a:stretch/>
        </p:blipFill>
        <p:spPr>
          <a:xfrm>
            <a:off x="170306" y="511123"/>
            <a:ext cx="8803387" cy="4121253"/>
          </a:xfrm>
          <a:prstGeom prst="rect">
            <a:avLst/>
          </a:prstGeom>
          <a:noFill/>
          <a:ln>
            <a:noFill/>
          </a:ln>
        </p:spPr>
      </p:pic>
      <p:sp>
        <p:nvSpPr>
          <p:cNvPr id="277" name="Google Shape;277;p19"/>
          <p:cNvSpPr txBox="1"/>
          <p:nvPr/>
        </p:nvSpPr>
        <p:spPr>
          <a:xfrm>
            <a:off x="259904" y="627376"/>
            <a:ext cx="8713800" cy="4032900"/>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1800"/>
              <a:buFont typeface="Arial"/>
              <a:buNone/>
            </a:pPr>
            <a:r>
              <a:rPr lang="en-US" sz="1800" b="0" i="0" u="none" strike="noStrike" cap="none" dirty="0">
                <a:solidFill>
                  <a:srgbClr val="000000"/>
                </a:solidFill>
                <a:latin typeface="Cambria"/>
                <a:ea typeface="Cambria"/>
                <a:cs typeface="Cambria"/>
                <a:sym typeface="Cambria"/>
              </a:rPr>
              <a:t>For simulating a heart rate sensor using Proteus with Arduino IDE, you'll need the following components:</a:t>
            </a:r>
            <a:endParaRPr sz="1800" b="0" i="0" u="none" strike="noStrike" cap="none" dirty="0">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800"/>
              <a:buFont typeface="Arial"/>
              <a:buNone/>
            </a:pPr>
            <a:r>
              <a:rPr lang="en-US" sz="1800" b="0" i="0" u="none" strike="noStrike" cap="none" dirty="0">
                <a:solidFill>
                  <a:srgbClr val="000000"/>
                </a:solidFill>
                <a:latin typeface="Cambria"/>
                <a:ea typeface="Cambria"/>
                <a:cs typeface="Cambria"/>
                <a:sym typeface="Cambria"/>
              </a:rPr>
              <a:t>Heart Rate Sensor:</a:t>
            </a:r>
            <a:endParaRPr sz="1800" b="0" i="0" u="none" strike="noStrike" cap="none" dirty="0">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800"/>
              <a:buFont typeface="Arial"/>
              <a:buNone/>
            </a:pPr>
            <a:r>
              <a:rPr lang="en-US" sz="1800" b="0" i="0" u="none" strike="noStrike" cap="none" dirty="0">
                <a:solidFill>
                  <a:srgbClr val="000000"/>
                </a:solidFill>
                <a:latin typeface="Cambria"/>
                <a:ea typeface="Cambria"/>
                <a:cs typeface="Cambria"/>
                <a:sym typeface="Cambria"/>
              </a:rPr>
              <a:t>Heartbeat sensor</a:t>
            </a:r>
            <a:endParaRPr sz="1800" b="0" i="0" u="none" strike="noStrike" cap="none" dirty="0">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800"/>
              <a:buFont typeface="Arial"/>
              <a:buNone/>
            </a:pPr>
            <a:r>
              <a:rPr lang="en-US" sz="1800" b="0" i="0" u="none" strike="noStrike" cap="none" dirty="0">
                <a:solidFill>
                  <a:srgbClr val="000000"/>
                </a:solidFill>
                <a:latin typeface="Cambria"/>
                <a:ea typeface="Cambria"/>
                <a:cs typeface="Cambria"/>
                <a:sym typeface="Cambria"/>
              </a:rPr>
              <a:t>Arduino Uno</a:t>
            </a:r>
            <a:endParaRPr sz="1800" b="0" i="0" u="none" strike="noStrike" cap="none" dirty="0">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800"/>
              <a:buFont typeface="Arial"/>
              <a:buNone/>
            </a:pPr>
            <a:r>
              <a:rPr lang="en-US" sz="1800" b="0" i="0" u="none" strike="noStrike" cap="none" dirty="0">
                <a:solidFill>
                  <a:srgbClr val="000000"/>
                </a:solidFill>
                <a:latin typeface="Cambria"/>
                <a:ea typeface="Cambria"/>
                <a:cs typeface="Cambria"/>
                <a:sym typeface="Cambria"/>
              </a:rPr>
              <a:t>LCD (green)</a:t>
            </a:r>
            <a:endParaRPr sz="1800" b="0" i="0" u="none" strike="noStrike" cap="none" dirty="0">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800"/>
              <a:buFont typeface="Arial"/>
              <a:buNone/>
            </a:pPr>
            <a:r>
              <a:rPr lang="en-US" sz="1800" b="0" i="0" u="none" strike="noStrike" cap="none" dirty="0">
                <a:solidFill>
                  <a:srgbClr val="000000"/>
                </a:solidFill>
                <a:latin typeface="Cambria"/>
                <a:ea typeface="Cambria"/>
                <a:cs typeface="Cambria"/>
                <a:sym typeface="Cambria"/>
              </a:rPr>
              <a:t>Button</a:t>
            </a:r>
            <a:endParaRPr sz="1800" b="0" i="0" u="none" strike="noStrike" cap="none" dirty="0">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1800"/>
              <a:buFont typeface="Arial"/>
              <a:buNone/>
            </a:pPr>
            <a:r>
              <a:rPr lang="en-US" sz="1800" b="0" i="0" u="none" strike="noStrike" cap="none" dirty="0">
                <a:solidFill>
                  <a:srgbClr val="000000"/>
                </a:solidFill>
                <a:latin typeface="Cambria"/>
                <a:ea typeface="Cambria"/>
                <a:cs typeface="Cambria"/>
                <a:sym typeface="Cambria"/>
              </a:rPr>
              <a:t>Connection:</a:t>
            </a:r>
            <a:r>
              <a:rPr lang="en-US" sz="1800" b="0" i="0" u="none" strike="noStrike" cap="none" dirty="0">
                <a:solidFill>
                  <a:srgbClr val="000000"/>
                </a:solidFill>
                <a:latin typeface="Arial"/>
                <a:ea typeface="Arial"/>
                <a:cs typeface="Arial"/>
                <a:sym typeface="Arial"/>
              </a:rPr>
              <a:t> </a:t>
            </a:r>
            <a:r>
              <a:rPr lang="en-US" sz="1800" b="0" i="0" u="none" strike="noStrike" cap="none" dirty="0">
                <a:solidFill>
                  <a:srgbClr val="000000"/>
                </a:solidFill>
                <a:latin typeface="Cambria"/>
                <a:ea typeface="Cambria"/>
                <a:cs typeface="Cambria"/>
                <a:sym typeface="Cambria"/>
              </a:rPr>
              <a:t>Connect the heart rate sensor and button to Arduino Uno. Connect the LCD to Arduino Uno to display heart rate readings.</a:t>
            </a: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800"/>
              </a:spcBef>
              <a:spcAft>
                <a:spcPts val="0"/>
              </a:spcAft>
              <a:buClr>
                <a:srgbClr val="000000"/>
              </a:buClr>
              <a:buSzPts val="1800"/>
              <a:buFont typeface="Arial"/>
              <a:buNone/>
            </a:pPr>
            <a:r>
              <a:rPr lang="en-US" sz="1800" b="0" i="0" u="none" strike="noStrike" cap="none" dirty="0">
                <a:solidFill>
                  <a:srgbClr val="000000"/>
                </a:solidFill>
                <a:latin typeface="Cambria"/>
                <a:ea typeface="Cambria"/>
                <a:cs typeface="Cambria"/>
                <a:sym typeface="Cambria"/>
              </a:rPr>
              <a:t>Upload the Arduino IDE code in Proteus to obtain heart rate readings on the LCD and Serial Monitor.</a:t>
            </a:r>
            <a:endParaRPr sz="1800" b="0" i="0" u="none" strike="noStrike" cap="none" dirty="0">
              <a:solidFill>
                <a:srgbClr val="000000"/>
              </a:solidFill>
              <a:latin typeface="Cambria"/>
              <a:ea typeface="Cambria"/>
              <a:cs typeface="Cambria"/>
              <a:sym typeface="Cambria"/>
            </a:endParaRPr>
          </a:p>
        </p:txBody>
      </p:sp>
      <p:sp>
        <p:nvSpPr>
          <p:cNvPr id="278" name="Google Shape;278;p19"/>
          <p:cNvSpPr txBox="1"/>
          <p:nvPr/>
        </p:nvSpPr>
        <p:spPr>
          <a:xfrm>
            <a:off x="8760562"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18</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0"/>
          <p:cNvSpPr txBox="1">
            <a:spLocks noGrp="1"/>
          </p:cNvSpPr>
          <p:nvPr>
            <p:ph type="title"/>
          </p:nvPr>
        </p:nvSpPr>
        <p:spPr>
          <a:xfrm>
            <a:off x="170306" y="139721"/>
            <a:ext cx="224001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Hardware:</a:t>
            </a:r>
            <a:endParaRPr sz="3000"/>
          </a:p>
        </p:txBody>
      </p:sp>
      <p:pic>
        <p:nvPicPr>
          <p:cNvPr id="284" name="Google Shape;284;p20"/>
          <p:cNvPicPr preferRelativeResize="0"/>
          <p:nvPr/>
        </p:nvPicPr>
        <p:blipFill rotWithShape="1">
          <a:blip r:embed="rId3">
            <a:alphaModFix/>
          </a:blip>
          <a:srcRect/>
          <a:stretch/>
        </p:blipFill>
        <p:spPr>
          <a:xfrm>
            <a:off x="170306" y="511123"/>
            <a:ext cx="8810143" cy="4283901"/>
          </a:xfrm>
          <a:prstGeom prst="rect">
            <a:avLst/>
          </a:prstGeom>
          <a:noFill/>
          <a:ln>
            <a:noFill/>
          </a:ln>
        </p:spPr>
      </p:pic>
      <p:pic>
        <p:nvPicPr>
          <p:cNvPr id="285" name="Google Shape;285;p20" descr="A computer screen shot of a computer&#10;&#10;Description automatically generated"/>
          <p:cNvPicPr preferRelativeResize="0"/>
          <p:nvPr/>
        </p:nvPicPr>
        <p:blipFill rotWithShape="1">
          <a:blip r:embed="rId4">
            <a:alphaModFix/>
          </a:blip>
          <a:srcRect/>
          <a:stretch/>
        </p:blipFill>
        <p:spPr>
          <a:xfrm>
            <a:off x="674175" y="829473"/>
            <a:ext cx="7384440" cy="3653317"/>
          </a:xfrm>
          <a:prstGeom prst="rect">
            <a:avLst/>
          </a:prstGeom>
          <a:noFill/>
          <a:ln>
            <a:noFill/>
          </a:ln>
        </p:spPr>
      </p:pic>
      <p:sp>
        <p:nvSpPr>
          <p:cNvPr id="286" name="Google Shape;286;p20"/>
          <p:cNvSpPr txBox="1"/>
          <p:nvPr/>
        </p:nvSpPr>
        <p:spPr>
          <a:xfrm>
            <a:off x="8760562" y="4795024"/>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19</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D9A7D62A-498A-7600-7FFA-A4F4A6E0300D}"/>
              </a:ext>
            </a:extLst>
          </p:cNvPr>
          <p:cNvSpPr txBox="1"/>
          <p:nvPr/>
        </p:nvSpPr>
        <p:spPr>
          <a:xfrm>
            <a:off x="750277" y="4487247"/>
            <a:ext cx="402674" cy="307777"/>
          </a:xfrm>
          <a:prstGeom prst="rect">
            <a:avLst/>
          </a:prstGeom>
          <a:noFill/>
        </p:spPr>
        <p:txBody>
          <a:bodyPr wrap="none" rtlCol="0">
            <a:spAutoFit/>
          </a:bodyPr>
          <a:lstStyle/>
          <a:p>
            <a:r>
              <a:rPr lang="en-US" dirty="0"/>
              <a:t>(1)</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p:nvPr/>
        </p:nvSpPr>
        <p:spPr>
          <a:xfrm>
            <a:off x="245326" y="282341"/>
            <a:ext cx="614804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mbria"/>
              <a:ea typeface="Cambria"/>
              <a:cs typeface="Cambria"/>
              <a:sym typeface="Cambria"/>
            </a:endParaRPr>
          </a:p>
          <a:p>
            <a:pPr marL="342900" marR="0" lvl="0" indent="-215900" algn="l" rtl="0">
              <a:lnSpc>
                <a:spcPct val="100000"/>
              </a:lnSpc>
              <a:spcBef>
                <a:spcPts val="0"/>
              </a:spcBef>
              <a:spcAft>
                <a:spcPts val="0"/>
              </a:spcAft>
              <a:buClr>
                <a:srgbClr val="000000"/>
              </a:buClr>
              <a:buSzPts val="2000"/>
              <a:buFont typeface="Arial"/>
              <a:buNone/>
            </a:pPr>
            <a:endParaRPr sz="2000" b="1" i="0" u="none" strike="noStrike" cap="none">
              <a:solidFill>
                <a:srgbClr val="000000"/>
              </a:solidFill>
              <a:latin typeface="Cambria"/>
              <a:ea typeface="Cambria"/>
              <a:cs typeface="Cambria"/>
              <a:sym typeface="Cambria"/>
            </a:endParaRPr>
          </a:p>
        </p:txBody>
      </p:sp>
      <p:sp>
        <p:nvSpPr>
          <p:cNvPr id="52" name="Google Shape;52;p2"/>
          <p:cNvSpPr txBox="1"/>
          <p:nvPr/>
        </p:nvSpPr>
        <p:spPr>
          <a:xfrm>
            <a:off x="527825" y="213715"/>
            <a:ext cx="2622915" cy="5539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u="sng" strike="noStrike" cap="none" dirty="0">
                <a:solidFill>
                  <a:srgbClr val="000000"/>
                </a:solidFill>
                <a:latin typeface="Fira Sans Extra Condensed"/>
                <a:ea typeface="Fira Sans Extra Condensed"/>
                <a:cs typeface="Fira Sans Extra Condensed"/>
                <a:sym typeface="Fira Sans Extra Condensed"/>
              </a:rPr>
              <a:t>Preparation</a:t>
            </a:r>
            <a:r>
              <a:rPr lang="en-US" sz="3000" b="1" i="0" u="sng" strike="noStrike" cap="none" dirty="0">
                <a:solidFill>
                  <a:srgbClr val="000000"/>
                </a:solidFill>
                <a:latin typeface="Cambria"/>
                <a:ea typeface="Cambria"/>
                <a:cs typeface="Cambria"/>
                <a:sym typeface="Cambria"/>
              </a:rPr>
              <a:t> :</a:t>
            </a:r>
            <a:endParaRPr sz="3000" b="0" i="0" u="none" strike="noStrike" cap="none" dirty="0">
              <a:solidFill>
                <a:srgbClr val="000000"/>
              </a:solidFill>
              <a:latin typeface="Arial"/>
              <a:ea typeface="Arial"/>
              <a:cs typeface="Arial"/>
              <a:sym typeface="Arial"/>
            </a:endParaRPr>
          </a:p>
        </p:txBody>
      </p:sp>
      <p:pic>
        <p:nvPicPr>
          <p:cNvPr id="53" name="Google Shape;53;p2"/>
          <p:cNvPicPr preferRelativeResize="0"/>
          <p:nvPr/>
        </p:nvPicPr>
        <p:blipFill rotWithShape="1">
          <a:blip r:embed="rId3">
            <a:alphaModFix/>
          </a:blip>
          <a:srcRect/>
          <a:stretch/>
        </p:blipFill>
        <p:spPr>
          <a:xfrm>
            <a:off x="351958" y="836298"/>
            <a:ext cx="8279086" cy="3871296"/>
          </a:xfrm>
          <a:prstGeom prst="rect">
            <a:avLst/>
          </a:prstGeom>
          <a:noFill/>
          <a:ln>
            <a:noFill/>
          </a:ln>
        </p:spPr>
      </p:pic>
      <p:sp>
        <p:nvSpPr>
          <p:cNvPr id="55" name="Google Shape;55;p2"/>
          <p:cNvSpPr txBox="1"/>
          <p:nvPr/>
        </p:nvSpPr>
        <p:spPr>
          <a:xfrm>
            <a:off x="8859948" y="48357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2</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295AC5B1-FF7F-3B9C-C5D1-268FABAC52EF}"/>
              </a:ext>
            </a:extLst>
          </p:cNvPr>
          <p:cNvSpPr txBox="1"/>
          <p:nvPr/>
        </p:nvSpPr>
        <p:spPr>
          <a:xfrm>
            <a:off x="527825" y="1058853"/>
            <a:ext cx="6148040" cy="3293209"/>
          </a:xfrm>
          <a:prstGeom prst="rect">
            <a:avLst/>
          </a:prstGeom>
          <a:noFill/>
        </p:spPr>
        <p:txBody>
          <a:bodyPr wrap="square" rtlCol="0">
            <a:spAutoFit/>
          </a:bodyPr>
          <a:lstStyle/>
          <a:p>
            <a:pPr marL="342900" indent="-342900">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Mohamed Khaled Shaban (Team leader)        20-00817 </a:t>
            </a:r>
          </a:p>
          <a:p>
            <a:pPr marL="342900" indent="-342900">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Omnia Gad elkareem </a:t>
            </a:r>
            <a:r>
              <a:rPr lang="en-US" sz="1800" b="1" dirty="0" err="1">
                <a:latin typeface="Calibri" panose="020F0502020204030204" pitchFamily="34" charset="0"/>
                <a:ea typeface="Calibri" panose="020F0502020204030204" pitchFamily="34" charset="0"/>
                <a:cs typeface="Calibri" panose="020F0502020204030204" pitchFamily="34" charset="0"/>
              </a:rPr>
              <a:t>fathy</a:t>
            </a:r>
            <a:r>
              <a:rPr lang="en-US" sz="1800" b="1" dirty="0">
                <a:latin typeface="Calibri" panose="020F0502020204030204" pitchFamily="34" charset="0"/>
                <a:ea typeface="Calibri" panose="020F0502020204030204" pitchFamily="34" charset="0"/>
                <a:cs typeface="Calibri" panose="020F0502020204030204" pitchFamily="34" charset="0"/>
              </a:rPr>
              <a:t>                                20-00685</a:t>
            </a:r>
          </a:p>
          <a:p>
            <a:pPr marL="342900" indent="-342900">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Ghaada </a:t>
            </a:r>
            <a:r>
              <a:rPr lang="en-US" sz="1800" b="1" dirty="0" err="1">
                <a:latin typeface="Calibri" panose="020F0502020204030204" pitchFamily="34" charset="0"/>
                <a:ea typeface="Calibri" panose="020F0502020204030204" pitchFamily="34" charset="0"/>
                <a:cs typeface="Calibri" panose="020F0502020204030204" pitchFamily="34" charset="0"/>
              </a:rPr>
              <a:t>Ezzeldin</a:t>
            </a:r>
            <a:r>
              <a:rPr lang="en-US" sz="1800" b="1" dirty="0">
                <a:latin typeface="Calibri" panose="020F0502020204030204" pitchFamily="34" charset="0"/>
                <a:ea typeface="Calibri" panose="020F0502020204030204" pitchFamily="34" charset="0"/>
                <a:cs typeface="Calibri" panose="020F0502020204030204" pitchFamily="34" charset="0"/>
              </a:rPr>
              <a:t> Ali                                              20-00683</a:t>
            </a:r>
          </a:p>
          <a:p>
            <a:pPr marL="342900" indent="-342900">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Dalia Khaled Abd-</a:t>
            </a:r>
            <a:r>
              <a:rPr lang="en-US" sz="1800" b="1" dirty="0" err="1">
                <a:latin typeface="Calibri" panose="020F0502020204030204" pitchFamily="34" charset="0"/>
                <a:ea typeface="Calibri" panose="020F0502020204030204" pitchFamily="34" charset="0"/>
                <a:cs typeface="Calibri" panose="020F0502020204030204" pitchFamily="34" charset="0"/>
              </a:rPr>
              <a:t>Eltwap</a:t>
            </a:r>
            <a:r>
              <a:rPr lang="en-US" sz="1800" b="1" dirty="0">
                <a:latin typeface="Calibri" panose="020F0502020204030204" pitchFamily="34" charset="0"/>
                <a:ea typeface="Calibri" panose="020F0502020204030204" pitchFamily="34" charset="0"/>
                <a:cs typeface="Calibri" panose="020F0502020204030204" pitchFamily="34" charset="0"/>
              </a:rPr>
              <a:t>                                     20-00524</a:t>
            </a:r>
          </a:p>
          <a:p>
            <a:pPr marL="342900" indent="-342900">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Patric Emel Rezk                                                    20-00879</a:t>
            </a:r>
          </a:p>
          <a:p>
            <a:pPr marL="342900" indent="-342900">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Keroles Nasr </a:t>
            </a:r>
            <a:r>
              <a:rPr lang="en-US" sz="1800" b="1" dirty="0" err="1">
                <a:latin typeface="Calibri" panose="020F0502020204030204" pitchFamily="34" charset="0"/>
                <a:ea typeface="Calibri" panose="020F0502020204030204" pitchFamily="34" charset="0"/>
                <a:cs typeface="Calibri" panose="020F0502020204030204" pitchFamily="34" charset="0"/>
              </a:rPr>
              <a:t>Shafek</a:t>
            </a:r>
            <a:r>
              <a:rPr lang="en-US" sz="1800" b="1" dirty="0">
                <a:latin typeface="Calibri" panose="020F0502020204030204" pitchFamily="34" charset="0"/>
                <a:ea typeface="Calibri" panose="020F0502020204030204" pitchFamily="34" charset="0"/>
                <a:cs typeface="Calibri" panose="020F0502020204030204" pitchFamily="34" charset="0"/>
              </a:rPr>
              <a:t>                                              20-00861</a:t>
            </a:r>
          </a:p>
          <a:p>
            <a:pPr marL="342900" indent="-342900">
              <a:buFont typeface="Wingdings" panose="05000000000000000000" pitchFamily="2" charset="2"/>
              <a:buChar char="Ø"/>
            </a:pPr>
            <a:r>
              <a:rPr lang="en-US" sz="1800" b="1" dirty="0">
                <a:latin typeface="Calibri" panose="020F0502020204030204" pitchFamily="34" charset="0"/>
                <a:ea typeface="Calibri" panose="020F0502020204030204" pitchFamily="34" charset="0"/>
                <a:cs typeface="Calibri" panose="020F0502020204030204" pitchFamily="34" charset="0"/>
              </a:rPr>
              <a:t>Abdo Mohamed Abdo                                          20-00836</a:t>
            </a:r>
            <a:br>
              <a:rPr lang="en-US" sz="2000" b="1" dirty="0">
                <a:latin typeface="Calibri" panose="020F0502020204030204" pitchFamily="34" charset="0"/>
                <a:ea typeface="Calibri" panose="020F0502020204030204" pitchFamily="34" charset="0"/>
                <a:cs typeface="Calibri" panose="020F0502020204030204" pitchFamily="34" charset="0"/>
              </a:rPr>
            </a:br>
            <a:br>
              <a:rPr lang="en-US" sz="2000" b="1" dirty="0">
                <a:latin typeface="Calibri" panose="020F0502020204030204" pitchFamily="34" charset="0"/>
                <a:ea typeface="Calibri" panose="020F0502020204030204" pitchFamily="34" charset="0"/>
                <a:cs typeface="Calibri" panose="020F0502020204030204" pitchFamily="34" charset="0"/>
              </a:rPr>
            </a:br>
            <a:br>
              <a:rPr lang="en-US" sz="2000" b="1" dirty="0">
                <a:latin typeface="Calibri" panose="020F0502020204030204" pitchFamily="34" charset="0"/>
                <a:ea typeface="Calibri" panose="020F0502020204030204" pitchFamily="34" charset="0"/>
                <a:cs typeface="Calibri" panose="020F0502020204030204" pitchFamily="34" charset="0"/>
              </a:rPr>
            </a:br>
            <a:br>
              <a:rPr lang="en-US" dirty="0"/>
            </a:br>
            <a:br>
              <a:rPr lang="en-US" dirty="0"/>
            </a:b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47"/>
          <p:cNvPicPr preferRelativeResize="0"/>
          <p:nvPr/>
        </p:nvPicPr>
        <p:blipFill rotWithShape="1">
          <a:blip r:embed="rId3">
            <a:alphaModFix/>
          </a:blip>
          <a:srcRect/>
          <a:stretch/>
        </p:blipFill>
        <p:spPr>
          <a:xfrm>
            <a:off x="170306" y="518557"/>
            <a:ext cx="8542514" cy="4406400"/>
          </a:xfrm>
          <a:prstGeom prst="rect">
            <a:avLst/>
          </a:prstGeom>
          <a:noFill/>
          <a:ln>
            <a:noFill/>
          </a:ln>
        </p:spPr>
      </p:pic>
      <p:sp>
        <p:nvSpPr>
          <p:cNvPr id="292" name="Google Shape;292;p47"/>
          <p:cNvSpPr txBox="1"/>
          <p:nvPr/>
        </p:nvSpPr>
        <p:spPr>
          <a:xfrm>
            <a:off x="431180" y="118946"/>
            <a:ext cx="200962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sng" strike="noStrike" cap="none" dirty="0">
                <a:solidFill>
                  <a:srgbClr val="000000"/>
                </a:solidFill>
                <a:latin typeface="Fira Sans Extra Condensed"/>
                <a:ea typeface="Fira Sans Extra Condensed"/>
                <a:cs typeface="Fira Sans Extra Condensed"/>
                <a:sym typeface="Fira Sans Extra Condensed"/>
              </a:rPr>
              <a:t>Hardware</a:t>
            </a:r>
            <a:r>
              <a:rPr lang="en-US" sz="3000" b="0" i="0" u="sng" strike="noStrike" cap="none" dirty="0">
                <a:solidFill>
                  <a:srgbClr val="000000"/>
                </a:solidFill>
                <a:latin typeface="Arial"/>
                <a:ea typeface="Arial"/>
                <a:cs typeface="Arial"/>
                <a:sym typeface="Arial"/>
              </a:rPr>
              <a:t>:</a:t>
            </a:r>
            <a:endParaRPr sz="3000" b="0" i="0" u="none" strike="noStrike" cap="none" dirty="0">
              <a:solidFill>
                <a:srgbClr val="000000"/>
              </a:solidFill>
              <a:latin typeface="Arial"/>
              <a:ea typeface="Arial"/>
              <a:cs typeface="Arial"/>
              <a:sym typeface="Arial"/>
            </a:endParaRPr>
          </a:p>
        </p:txBody>
      </p:sp>
      <p:sp>
        <p:nvSpPr>
          <p:cNvPr id="294" name="Google Shape;294;p47"/>
          <p:cNvSpPr txBox="1"/>
          <p:nvPr/>
        </p:nvSpPr>
        <p:spPr>
          <a:xfrm>
            <a:off x="8781975" y="4866364"/>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20</a:t>
            </a:r>
            <a:endParaRPr sz="1400" b="0" i="0" u="none" strike="noStrike" cap="none" dirty="0">
              <a:solidFill>
                <a:srgbClr val="000000"/>
              </a:solidFill>
              <a:latin typeface="Arial"/>
              <a:ea typeface="Arial"/>
              <a:cs typeface="Arial"/>
              <a:sym typeface="Arial"/>
            </a:endParaRPr>
          </a:p>
        </p:txBody>
      </p:sp>
      <p:pic>
        <p:nvPicPr>
          <p:cNvPr id="11" name="Picture 10" descr="A screenshot of a computer&#10;&#10;Description automatically generated">
            <a:extLst>
              <a:ext uri="{FF2B5EF4-FFF2-40B4-BE49-F238E27FC236}">
                <a16:creationId xmlns:a16="http://schemas.microsoft.com/office/drawing/2014/main" id="{D28D5368-DB5D-8A87-788A-8C44F9895FAA}"/>
              </a:ext>
            </a:extLst>
          </p:cNvPr>
          <p:cNvPicPr>
            <a:picLocks noChangeAspect="1"/>
          </p:cNvPicPr>
          <p:nvPr/>
        </p:nvPicPr>
        <p:blipFill>
          <a:blip r:embed="rId4"/>
          <a:stretch>
            <a:fillRect/>
          </a:stretch>
        </p:blipFill>
        <p:spPr>
          <a:xfrm>
            <a:off x="1435990" y="725798"/>
            <a:ext cx="5117460" cy="4032055"/>
          </a:xfrm>
          <a:prstGeom prst="rect">
            <a:avLst/>
          </a:prstGeom>
        </p:spPr>
      </p:pic>
      <p:sp>
        <p:nvSpPr>
          <p:cNvPr id="2" name="TextBox 1">
            <a:extLst>
              <a:ext uri="{FF2B5EF4-FFF2-40B4-BE49-F238E27FC236}">
                <a16:creationId xmlns:a16="http://schemas.microsoft.com/office/drawing/2014/main" id="{188B7F42-55B5-CFE3-FECC-6680FDB99C63}"/>
              </a:ext>
            </a:extLst>
          </p:cNvPr>
          <p:cNvSpPr txBox="1"/>
          <p:nvPr/>
        </p:nvSpPr>
        <p:spPr>
          <a:xfrm>
            <a:off x="945662" y="4689231"/>
            <a:ext cx="402674" cy="307777"/>
          </a:xfrm>
          <a:prstGeom prst="rect">
            <a:avLst/>
          </a:prstGeom>
          <a:noFill/>
        </p:spPr>
        <p:txBody>
          <a:bodyPr wrap="none" rtlCol="0">
            <a:spAutoFit/>
          </a:bodyPr>
          <a:lstStyle/>
          <a:p>
            <a:r>
              <a:rPr lang="en-US" dirty="0"/>
              <a:t>(2)</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8"/>
          <p:cNvPicPr preferRelativeResize="0"/>
          <p:nvPr/>
        </p:nvPicPr>
        <p:blipFill rotWithShape="1">
          <a:blip r:embed="rId3">
            <a:alphaModFix/>
          </a:blip>
          <a:srcRect/>
          <a:stretch/>
        </p:blipFill>
        <p:spPr>
          <a:xfrm>
            <a:off x="0" y="210351"/>
            <a:ext cx="8854069" cy="4505997"/>
          </a:xfrm>
          <a:prstGeom prst="rect">
            <a:avLst/>
          </a:prstGeom>
          <a:noFill/>
          <a:ln>
            <a:noFill/>
          </a:ln>
        </p:spPr>
      </p:pic>
      <p:sp>
        <p:nvSpPr>
          <p:cNvPr id="300" name="Google Shape;300;p48"/>
          <p:cNvSpPr txBox="1"/>
          <p:nvPr/>
        </p:nvSpPr>
        <p:spPr>
          <a:xfrm>
            <a:off x="431180" y="118946"/>
            <a:ext cx="462322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sng" strike="noStrike" cap="none" dirty="0">
                <a:solidFill>
                  <a:srgbClr val="000000"/>
                </a:solidFill>
                <a:latin typeface="Fira Sans Extra Condensed"/>
                <a:ea typeface="Fira Sans Extra Condensed"/>
                <a:cs typeface="Fira Sans Extra Condensed"/>
                <a:sym typeface="Fira Sans Extra Condensed"/>
              </a:rPr>
              <a:t>Hardware</a:t>
            </a:r>
            <a:r>
              <a:rPr lang="en-US" sz="3000" b="0" i="0" u="sng" strike="noStrike" cap="none" dirty="0">
                <a:solidFill>
                  <a:srgbClr val="000000"/>
                </a:solidFill>
                <a:latin typeface="Arial"/>
                <a:ea typeface="Arial"/>
                <a:cs typeface="Arial"/>
                <a:sym typeface="Arial"/>
              </a:rPr>
              <a:t>:</a:t>
            </a:r>
            <a:endParaRPr sz="3000" b="0" i="0" u="none" strike="noStrike" cap="none" dirty="0">
              <a:solidFill>
                <a:srgbClr val="000000"/>
              </a:solidFill>
              <a:latin typeface="Arial"/>
              <a:ea typeface="Arial"/>
              <a:cs typeface="Arial"/>
              <a:sym typeface="Arial"/>
            </a:endParaRPr>
          </a:p>
        </p:txBody>
      </p:sp>
      <p:sp>
        <p:nvSpPr>
          <p:cNvPr id="302" name="Google Shape;302;p48"/>
          <p:cNvSpPr txBox="1"/>
          <p:nvPr/>
        </p:nvSpPr>
        <p:spPr>
          <a:xfrm>
            <a:off x="8760562" y="480775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21</a:t>
            </a:r>
            <a:endParaRPr sz="1400" b="0" i="0" u="none" strike="noStrike" cap="none" dirty="0">
              <a:solidFill>
                <a:srgbClr val="000000"/>
              </a:solidFill>
              <a:latin typeface="Arial"/>
              <a:ea typeface="Arial"/>
              <a:cs typeface="Arial"/>
              <a:sym typeface="Arial"/>
            </a:endParaRPr>
          </a:p>
        </p:txBody>
      </p:sp>
      <p:pic>
        <p:nvPicPr>
          <p:cNvPr id="3" name="Picture 2" descr="A screenshot of a computer program&#10;&#10;Description automatically generated">
            <a:extLst>
              <a:ext uri="{FF2B5EF4-FFF2-40B4-BE49-F238E27FC236}">
                <a16:creationId xmlns:a16="http://schemas.microsoft.com/office/drawing/2014/main" id="{C1B19F5F-F58C-2A9F-4E91-EA95B5ACD4BA}"/>
              </a:ext>
            </a:extLst>
          </p:cNvPr>
          <p:cNvPicPr>
            <a:picLocks noChangeAspect="1"/>
          </p:cNvPicPr>
          <p:nvPr/>
        </p:nvPicPr>
        <p:blipFill>
          <a:blip r:embed="rId4"/>
          <a:stretch>
            <a:fillRect/>
          </a:stretch>
        </p:blipFill>
        <p:spPr>
          <a:xfrm>
            <a:off x="1307749" y="764349"/>
            <a:ext cx="5383352" cy="4168800"/>
          </a:xfrm>
          <a:prstGeom prst="rect">
            <a:avLst/>
          </a:prstGeom>
        </p:spPr>
      </p:pic>
      <p:sp>
        <p:nvSpPr>
          <p:cNvPr id="2" name="TextBox 1">
            <a:extLst>
              <a:ext uri="{FF2B5EF4-FFF2-40B4-BE49-F238E27FC236}">
                <a16:creationId xmlns:a16="http://schemas.microsoft.com/office/drawing/2014/main" id="{2633EC78-B00E-71AB-A986-BBDB662D56AA}"/>
              </a:ext>
            </a:extLst>
          </p:cNvPr>
          <p:cNvSpPr txBox="1"/>
          <p:nvPr/>
        </p:nvSpPr>
        <p:spPr>
          <a:xfrm>
            <a:off x="820615" y="4716348"/>
            <a:ext cx="402674" cy="307777"/>
          </a:xfrm>
          <a:prstGeom prst="rect">
            <a:avLst/>
          </a:prstGeom>
          <a:noFill/>
        </p:spPr>
        <p:txBody>
          <a:bodyPr wrap="none" rtlCol="0">
            <a:spAutoFit/>
          </a:bodyPr>
          <a:lstStyle/>
          <a:p>
            <a:r>
              <a:rPr lang="en-US" dirty="0"/>
              <a:t>(3)</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48"/>
          <p:cNvPicPr preferRelativeResize="0"/>
          <p:nvPr/>
        </p:nvPicPr>
        <p:blipFill rotWithShape="1">
          <a:blip r:embed="rId3">
            <a:alphaModFix/>
          </a:blip>
          <a:srcRect/>
          <a:stretch/>
        </p:blipFill>
        <p:spPr>
          <a:xfrm>
            <a:off x="163551" y="518557"/>
            <a:ext cx="8854069" cy="4505997"/>
          </a:xfrm>
          <a:prstGeom prst="rect">
            <a:avLst/>
          </a:prstGeom>
          <a:noFill/>
          <a:ln>
            <a:noFill/>
          </a:ln>
        </p:spPr>
      </p:pic>
      <p:sp>
        <p:nvSpPr>
          <p:cNvPr id="300" name="Google Shape;300;p48"/>
          <p:cNvSpPr txBox="1"/>
          <p:nvPr/>
        </p:nvSpPr>
        <p:spPr>
          <a:xfrm>
            <a:off x="431180" y="118946"/>
            <a:ext cx="4623220"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sng" strike="noStrike" cap="none" dirty="0">
                <a:solidFill>
                  <a:srgbClr val="000000"/>
                </a:solidFill>
                <a:latin typeface="Fira Sans Extra Condensed"/>
                <a:ea typeface="Fira Sans Extra Condensed"/>
                <a:cs typeface="Fira Sans Extra Condensed"/>
                <a:sym typeface="Fira Sans Extra Condensed"/>
              </a:rPr>
              <a:t>Hardware</a:t>
            </a:r>
            <a:r>
              <a:rPr lang="en-US" sz="3000" b="0" i="0" u="sng" strike="noStrike" cap="none" dirty="0">
                <a:solidFill>
                  <a:srgbClr val="000000"/>
                </a:solidFill>
                <a:latin typeface="Arial"/>
                <a:ea typeface="Arial"/>
                <a:cs typeface="Arial"/>
                <a:sym typeface="Arial"/>
              </a:rPr>
              <a:t>:</a:t>
            </a:r>
            <a:endParaRPr sz="3000" b="0" i="0" u="none" strike="noStrike" cap="none" dirty="0">
              <a:solidFill>
                <a:srgbClr val="000000"/>
              </a:solidFill>
              <a:latin typeface="Arial"/>
              <a:ea typeface="Arial"/>
              <a:cs typeface="Arial"/>
              <a:sym typeface="Arial"/>
            </a:endParaRPr>
          </a:p>
        </p:txBody>
      </p:sp>
      <p:sp>
        <p:nvSpPr>
          <p:cNvPr id="302" name="Google Shape;302;p48"/>
          <p:cNvSpPr txBox="1"/>
          <p:nvPr/>
        </p:nvSpPr>
        <p:spPr>
          <a:xfrm>
            <a:off x="8825901"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22</a:t>
            </a:r>
            <a:endParaRPr sz="1400" b="0" i="0" u="none" strike="noStrike" cap="none" dirty="0">
              <a:solidFill>
                <a:srgbClr val="000000"/>
              </a:solidFill>
              <a:latin typeface="Arial"/>
              <a:ea typeface="Arial"/>
              <a:cs typeface="Arial"/>
              <a:sym typeface="Arial"/>
            </a:endParaRPr>
          </a:p>
        </p:txBody>
      </p:sp>
      <p:pic>
        <p:nvPicPr>
          <p:cNvPr id="4" name="Picture 3" descr="A screenshot of a computer program&#10;&#10;Description automatically generated">
            <a:extLst>
              <a:ext uri="{FF2B5EF4-FFF2-40B4-BE49-F238E27FC236}">
                <a16:creationId xmlns:a16="http://schemas.microsoft.com/office/drawing/2014/main" id="{783BA7F4-8622-9F8E-2343-FB081F09F8C1}"/>
              </a:ext>
            </a:extLst>
          </p:cNvPr>
          <p:cNvPicPr>
            <a:picLocks noChangeAspect="1"/>
          </p:cNvPicPr>
          <p:nvPr/>
        </p:nvPicPr>
        <p:blipFill>
          <a:blip r:embed="rId4"/>
          <a:stretch>
            <a:fillRect/>
          </a:stretch>
        </p:blipFill>
        <p:spPr>
          <a:xfrm>
            <a:off x="819766" y="672944"/>
            <a:ext cx="5351318" cy="4179746"/>
          </a:xfrm>
          <a:prstGeom prst="rect">
            <a:avLst/>
          </a:prstGeom>
        </p:spPr>
      </p:pic>
      <p:sp>
        <p:nvSpPr>
          <p:cNvPr id="2" name="TextBox 1">
            <a:extLst>
              <a:ext uri="{FF2B5EF4-FFF2-40B4-BE49-F238E27FC236}">
                <a16:creationId xmlns:a16="http://schemas.microsoft.com/office/drawing/2014/main" id="{68DC27B0-7815-9F2B-47BF-5ED79530828A}"/>
              </a:ext>
            </a:extLst>
          </p:cNvPr>
          <p:cNvSpPr txBox="1"/>
          <p:nvPr/>
        </p:nvSpPr>
        <p:spPr>
          <a:xfrm>
            <a:off x="535714" y="4470556"/>
            <a:ext cx="402674" cy="307777"/>
          </a:xfrm>
          <a:prstGeom prst="rect">
            <a:avLst/>
          </a:prstGeom>
          <a:noFill/>
        </p:spPr>
        <p:txBody>
          <a:bodyPr wrap="none" rtlCol="0">
            <a:spAutoFit/>
          </a:bodyPr>
          <a:lstStyle/>
          <a:p>
            <a:r>
              <a:rPr lang="en-US" dirty="0"/>
              <a:t>(4)</a:t>
            </a:r>
          </a:p>
        </p:txBody>
      </p:sp>
    </p:spTree>
    <p:extLst>
      <p:ext uri="{BB962C8B-B14F-4D97-AF65-F5344CB8AC3E}">
        <p14:creationId xmlns:p14="http://schemas.microsoft.com/office/powerpoint/2010/main" val="15428868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1"/>
          <p:cNvSpPr txBox="1">
            <a:spLocks noGrp="1"/>
          </p:cNvSpPr>
          <p:nvPr>
            <p:ph type="title"/>
          </p:nvPr>
        </p:nvSpPr>
        <p:spPr>
          <a:xfrm>
            <a:off x="384243" y="139723"/>
            <a:ext cx="2143366"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Hardware:</a:t>
            </a:r>
            <a:endParaRPr sz="3000"/>
          </a:p>
        </p:txBody>
      </p:sp>
      <p:pic>
        <p:nvPicPr>
          <p:cNvPr id="308" name="Google Shape;308;p21"/>
          <p:cNvPicPr preferRelativeResize="0"/>
          <p:nvPr/>
        </p:nvPicPr>
        <p:blipFill rotWithShape="1">
          <a:blip r:embed="rId3">
            <a:alphaModFix/>
          </a:blip>
          <a:srcRect/>
          <a:stretch/>
        </p:blipFill>
        <p:spPr>
          <a:xfrm>
            <a:off x="170306" y="511123"/>
            <a:ext cx="8803387" cy="4121253"/>
          </a:xfrm>
          <a:prstGeom prst="rect">
            <a:avLst/>
          </a:prstGeom>
          <a:noFill/>
          <a:ln>
            <a:noFill/>
          </a:ln>
        </p:spPr>
      </p:pic>
      <p:sp>
        <p:nvSpPr>
          <p:cNvPr id="309" name="Google Shape;309;p21"/>
          <p:cNvSpPr txBox="1"/>
          <p:nvPr/>
        </p:nvSpPr>
        <p:spPr>
          <a:xfrm>
            <a:off x="503190" y="800748"/>
            <a:ext cx="7997717" cy="367173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To simulate a blood pressure sensor using the Proteus software with Arduino IDE, you need the following components:</a:t>
            </a:r>
            <a:endParaRPr sz="20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Blood Pressure Sensor:</a:t>
            </a:r>
            <a:endParaRPr sz="20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Mpx4115 pressure sensor</a:t>
            </a:r>
            <a:endParaRPr sz="20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Arduino Uno</a:t>
            </a:r>
            <a:endParaRPr sz="20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Connection:</a:t>
            </a:r>
            <a:endParaRPr sz="20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Connect the blood pressure sensor to the Arduino Uno in Proteus.</a:t>
            </a:r>
            <a:endParaRPr sz="2000" b="0" i="0" u="none" strike="noStrike" cap="none">
              <a:solidFill>
                <a:srgbClr val="000000"/>
              </a:solidFill>
              <a:latin typeface="Arial"/>
              <a:ea typeface="Arial"/>
              <a:cs typeface="Arial"/>
              <a:sym typeface="Arial"/>
            </a:endParaRPr>
          </a:p>
          <a:p>
            <a:pPr marL="0" marR="0" lvl="0" indent="0" algn="l" rtl="0">
              <a:lnSpc>
                <a:spcPct val="107000"/>
              </a:lnSpc>
              <a:spcBef>
                <a:spcPts val="800"/>
              </a:spcBef>
              <a:spcAft>
                <a:spcPts val="0"/>
              </a:spcAft>
              <a:buClr>
                <a:srgbClr val="000000"/>
              </a:buClr>
              <a:buSzPts val="2000"/>
              <a:buFont typeface="Arial"/>
              <a:buNone/>
            </a:pPr>
            <a:r>
              <a:rPr lang="en-US" sz="2000" b="0" i="0" u="none" strike="noStrike" cap="none">
                <a:solidFill>
                  <a:srgbClr val="000000"/>
                </a:solidFill>
                <a:latin typeface="Cambria"/>
                <a:ea typeface="Cambria"/>
                <a:cs typeface="Cambria"/>
                <a:sym typeface="Cambria"/>
              </a:rPr>
              <a:t>Upload the Arduino IDE code in Proteus to obtain blood pressure readings in the Serial.</a:t>
            </a:r>
            <a:endParaRPr sz="2000" b="0" i="0" u="none" strike="noStrike" cap="none">
              <a:solidFill>
                <a:srgbClr val="000000"/>
              </a:solidFill>
              <a:latin typeface="Arial"/>
              <a:ea typeface="Arial"/>
              <a:cs typeface="Arial"/>
              <a:sym typeface="Arial"/>
            </a:endParaRPr>
          </a:p>
        </p:txBody>
      </p:sp>
      <p:sp>
        <p:nvSpPr>
          <p:cNvPr id="310" name="Google Shape;310;p21"/>
          <p:cNvSpPr txBox="1"/>
          <p:nvPr/>
        </p:nvSpPr>
        <p:spPr>
          <a:xfrm>
            <a:off x="8781974"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23</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9"/>
          <p:cNvSpPr txBox="1">
            <a:spLocks noGrp="1"/>
          </p:cNvSpPr>
          <p:nvPr>
            <p:ph type="title"/>
          </p:nvPr>
        </p:nvSpPr>
        <p:spPr>
          <a:xfrm>
            <a:off x="384243" y="139723"/>
            <a:ext cx="2143366"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Hardware:</a:t>
            </a:r>
            <a:endParaRPr sz="3000"/>
          </a:p>
        </p:txBody>
      </p:sp>
      <p:pic>
        <p:nvPicPr>
          <p:cNvPr id="316" name="Google Shape;316;p49"/>
          <p:cNvPicPr preferRelativeResize="0"/>
          <p:nvPr/>
        </p:nvPicPr>
        <p:blipFill rotWithShape="1">
          <a:blip r:embed="rId3">
            <a:alphaModFix/>
          </a:blip>
          <a:srcRect/>
          <a:stretch/>
        </p:blipFill>
        <p:spPr>
          <a:xfrm>
            <a:off x="170306" y="511123"/>
            <a:ext cx="8973694" cy="4492654"/>
          </a:xfrm>
          <a:prstGeom prst="rect">
            <a:avLst/>
          </a:prstGeom>
          <a:noFill/>
          <a:ln>
            <a:noFill/>
          </a:ln>
        </p:spPr>
      </p:pic>
      <p:pic>
        <p:nvPicPr>
          <p:cNvPr id="317" name="Google Shape;317;p49"/>
          <p:cNvPicPr preferRelativeResize="0"/>
          <p:nvPr/>
        </p:nvPicPr>
        <p:blipFill rotWithShape="1">
          <a:blip r:embed="rId4">
            <a:alphaModFix/>
          </a:blip>
          <a:srcRect/>
          <a:stretch/>
        </p:blipFill>
        <p:spPr>
          <a:xfrm>
            <a:off x="780584" y="622144"/>
            <a:ext cx="7405237" cy="4165446"/>
          </a:xfrm>
          <a:prstGeom prst="rect">
            <a:avLst/>
          </a:prstGeom>
          <a:noFill/>
          <a:ln>
            <a:noFill/>
          </a:ln>
        </p:spPr>
      </p:pic>
      <p:sp>
        <p:nvSpPr>
          <p:cNvPr id="318" name="Google Shape;318;p49"/>
          <p:cNvSpPr txBox="1"/>
          <p:nvPr/>
        </p:nvSpPr>
        <p:spPr>
          <a:xfrm>
            <a:off x="8781975" y="4849888"/>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24</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01ADB266-04E6-111A-B536-AFD83A594471}"/>
              </a:ext>
            </a:extLst>
          </p:cNvPr>
          <p:cNvSpPr txBox="1"/>
          <p:nvPr/>
        </p:nvSpPr>
        <p:spPr>
          <a:xfrm>
            <a:off x="515815" y="4454769"/>
            <a:ext cx="402674" cy="307777"/>
          </a:xfrm>
          <a:prstGeom prst="rect">
            <a:avLst/>
          </a:prstGeom>
          <a:noFill/>
        </p:spPr>
        <p:txBody>
          <a:bodyPr wrap="none" rtlCol="0">
            <a:spAutoFit/>
          </a:bodyPr>
          <a:lstStyle/>
          <a:p>
            <a:r>
              <a:rPr lang="en-US" dirty="0"/>
              <a:t>(5)</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3"/>
          <p:cNvSpPr txBox="1">
            <a:spLocks noGrp="1"/>
          </p:cNvSpPr>
          <p:nvPr>
            <p:ph type="title"/>
          </p:nvPr>
        </p:nvSpPr>
        <p:spPr>
          <a:xfrm>
            <a:off x="674175" y="139723"/>
            <a:ext cx="2270625"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dirty="0"/>
              <a:t>Datasets:</a:t>
            </a:r>
            <a:endParaRPr sz="3000" dirty="0"/>
          </a:p>
        </p:txBody>
      </p:sp>
      <p:pic>
        <p:nvPicPr>
          <p:cNvPr id="332" name="Google Shape;332;p23"/>
          <p:cNvPicPr preferRelativeResize="0"/>
          <p:nvPr/>
        </p:nvPicPr>
        <p:blipFill rotWithShape="1">
          <a:blip r:embed="rId3">
            <a:alphaModFix/>
          </a:blip>
          <a:srcRect/>
          <a:stretch/>
        </p:blipFill>
        <p:spPr>
          <a:xfrm>
            <a:off x="170306" y="511123"/>
            <a:ext cx="8803387" cy="4121253"/>
          </a:xfrm>
          <a:prstGeom prst="rect">
            <a:avLst/>
          </a:prstGeom>
          <a:noFill/>
          <a:ln>
            <a:noFill/>
          </a:ln>
        </p:spPr>
      </p:pic>
      <p:sp>
        <p:nvSpPr>
          <p:cNvPr id="333" name="Google Shape;333;p23"/>
          <p:cNvSpPr txBox="1"/>
          <p:nvPr/>
        </p:nvSpPr>
        <p:spPr>
          <a:xfrm>
            <a:off x="406546" y="678923"/>
            <a:ext cx="6908654" cy="369327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dk1"/>
                </a:solidFill>
                <a:latin typeface="Cambria"/>
                <a:ea typeface="Cambria"/>
                <a:cs typeface="Cambria"/>
                <a:sym typeface="Cambria"/>
              </a:rPr>
              <a:t>The normal pulse for healthy adults ranges from 60 to 100 beats per minute. The pulse rate may fluctuate and increase with exercise, illness, injury, and emotions. Females ages 12 and older, in general, tend to have faster heart rates than do males.</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dk1"/>
                </a:solidFill>
                <a:latin typeface="Cambria"/>
                <a:ea typeface="Cambria"/>
                <a:cs typeface="Cambria"/>
                <a:sym typeface="Cambria"/>
              </a:rPr>
              <a:t> abnormality of the heart's rhythm. It may beat too slowly, too quickly, or irregularly.</a:t>
            </a:r>
            <a:endParaRPr sz="1400" b="0" i="0" u="none" strike="noStrike" cap="none" dirty="0">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chemeClr val="dk1"/>
                </a:solidFill>
                <a:latin typeface="Cambria"/>
                <a:ea typeface="Cambria"/>
                <a:cs typeface="Cambria"/>
                <a:sym typeface="Cambria"/>
              </a:rPr>
              <a:t> These abnormalities range from a minor inconvenience or discomfort to a potentially fatal problem and if that occurs should go to the doctor and he can distinguish if it's regular or irregular dysrhythmia.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1400" b="0" i="0" u="none" strike="noStrike" cap="none" dirty="0">
              <a:solidFill>
                <a:srgbClr val="000000"/>
              </a:solidFill>
              <a:latin typeface="Arial"/>
              <a:ea typeface="Arial"/>
              <a:cs typeface="Arial"/>
              <a:sym typeface="Arial"/>
            </a:endParaRPr>
          </a:p>
        </p:txBody>
      </p:sp>
      <p:sp>
        <p:nvSpPr>
          <p:cNvPr id="334" name="Google Shape;334;p23"/>
          <p:cNvSpPr txBox="1"/>
          <p:nvPr/>
        </p:nvSpPr>
        <p:spPr>
          <a:xfrm>
            <a:off x="8781974"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25</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4"/>
          <p:cNvSpPr txBox="1">
            <a:spLocks noGrp="1"/>
          </p:cNvSpPr>
          <p:nvPr>
            <p:ph type="title"/>
          </p:nvPr>
        </p:nvSpPr>
        <p:spPr>
          <a:xfrm>
            <a:off x="674175" y="139723"/>
            <a:ext cx="2126625"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dirty="0"/>
              <a:t>Datasets:</a:t>
            </a:r>
            <a:endParaRPr sz="3000" dirty="0"/>
          </a:p>
        </p:txBody>
      </p:sp>
      <p:pic>
        <p:nvPicPr>
          <p:cNvPr id="340" name="Google Shape;340;p24"/>
          <p:cNvPicPr preferRelativeResize="0"/>
          <p:nvPr/>
        </p:nvPicPr>
        <p:blipFill rotWithShape="1">
          <a:blip r:embed="rId3">
            <a:alphaModFix/>
          </a:blip>
          <a:srcRect/>
          <a:stretch/>
        </p:blipFill>
        <p:spPr>
          <a:xfrm>
            <a:off x="252074" y="505135"/>
            <a:ext cx="8803400" cy="4484476"/>
          </a:xfrm>
          <a:prstGeom prst="rect">
            <a:avLst/>
          </a:prstGeom>
          <a:noFill/>
          <a:ln>
            <a:noFill/>
          </a:ln>
        </p:spPr>
      </p:pic>
      <p:sp>
        <p:nvSpPr>
          <p:cNvPr id="341" name="Google Shape;341;p24"/>
          <p:cNvSpPr txBox="1"/>
          <p:nvPr/>
        </p:nvSpPr>
        <p:spPr>
          <a:xfrm>
            <a:off x="429670" y="755721"/>
            <a:ext cx="8448209" cy="3995284"/>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000000"/>
              </a:buClr>
              <a:buSzPts val="2000"/>
              <a:buFont typeface="Arial"/>
              <a:buNone/>
            </a:pPr>
            <a:r>
              <a:rPr lang="en-US" sz="1800" b="0" i="0" u="none" strike="noStrike" cap="none" dirty="0">
                <a:solidFill>
                  <a:srgbClr val="000000"/>
                </a:solidFill>
                <a:latin typeface="Cambria"/>
                <a:ea typeface="Cambria"/>
                <a:cs typeface="Cambria"/>
                <a:sym typeface="Cambria"/>
              </a:rPr>
              <a:t>We are collecting data for heart rate and blood pressure. The heart rate data is 300 KB with 11 columns and 8000 rows, including information like age, gender, cholesterol levels, smoking status, history of heart problems, etc. The blood pressure data is 740 KB with 12 columns and 13000 rows, including age, gender, weight, systolic and diastolic pressure, grip strength, etc. </a:t>
            </a:r>
            <a:endParaRPr sz="18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800"/>
              </a:spcBef>
              <a:spcAft>
                <a:spcPts val="0"/>
              </a:spcAft>
              <a:buClr>
                <a:srgbClr val="000000"/>
              </a:buClr>
              <a:buSzPts val="2000"/>
              <a:buFont typeface="Arial"/>
              <a:buNone/>
            </a:pPr>
            <a:r>
              <a:rPr lang="en-US" sz="1800" b="0" i="0" u="none" strike="noStrike" cap="none" dirty="0">
                <a:solidFill>
                  <a:srgbClr val="000000"/>
                </a:solidFill>
                <a:latin typeface="Cambria"/>
                <a:ea typeface="Cambria"/>
                <a:cs typeface="Cambria"/>
                <a:sym typeface="Cambria"/>
              </a:rPr>
              <a:t>I performed cleaning for the heart rate data, extracting relevant information, and reprocessing using libraries such as </a:t>
            </a:r>
            <a:r>
              <a:rPr lang="en-US" sz="1800" b="0" i="0" u="none" strike="noStrike" cap="none" dirty="0" err="1">
                <a:solidFill>
                  <a:srgbClr val="000000"/>
                </a:solidFill>
                <a:latin typeface="Cambria"/>
                <a:ea typeface="Cambria"/>
                <a:cs typeface="Cambria"/>
                <a:sym typeface="Cambria"/>
              </a:rPr>
              <a:t>numpy</a:t>
            </a:r>
            <a:r>
              <a:rPr lang="en-US" sz="1800" b="0" i="0" u="none" strike="noStrike" cap="none" dirty="0">
                <a:solidFill>
                  <a:srgbClr val="000000"/>
                </a:solidFill>
                <a:latin typeface="Cambria"/>
                <a:ea typeface="Cambria"/>
                <a:cs typeface="Cambria"/>
                <a:sym typeface="Cambria"/>
              </a:rPr>
              <a:t>, pandas, and we used pandas library to upload dataset file (csv) Example. Similarly, you conducted cleaning for the blood pressure data, extracted relevant details, </a:t>
            </a:r>
          </a:p>
          <a:p>
            <a:pPr marL="0" marR="0" lvl="0" indent="0" algn="l" rtl="0">
              <a:lnSpc>
                <a:spcPct val="100000"/>
              </a:lnSpc>
              <a:spcBef>
                <a:spcPts val="800"/>
              </a:spcBef>
              <a:spcAft>
                <a:spcPts val="0"/>
              </a:spcAft>
              <a:buClr>
                <a:srgbClr val="000000"/>
              </a:buClr>
              <a:buSzPts val="2000"/>
              <a:buFont typeface="Arial"/>
              <a:buNone/>
            </a:pPr>
            <a:r>
              <a:rPr lang="en-US" sz="1800" b="0" i="0" u="none" strike="noStrike" cap="none" dirty="0">
                <a:solidFill>
                  <a:srgbClr val="000000"/>
                </a:solidFill>
                <a:latin typeface="Cambria"/>
                <a:ea typeface="Cambria"/>
                <a:cs typeface="Cambria"/>
                <a:sym typeface="Cambria"/>
              </a:rPr>
              <a:t>and reprocessed it using the mentioned libraries, with data uploaded through </a:t>
            </a:r>
            <a:r>
              <a:rPr lang="en-US" sz="1800" b="0" i="0" u="none" strike="noStrike" cap="none" dirty="0" err="1">
                <a:solidFill>
                  <a:srgbClr val="000000"/>
                </a:solidFill>
                <a:latin typeface="Cambria"/>
                <a:ea typeface="Cambria"/>
                <a:cs typeface="Cambria"/>
                <a:sym typeface="Cambria"/>
              </a:rPr>
              <a:t>colab</a:t>
            </a:r>
            <a:r>
              <a:rPr lang="en-US" sz="1800" b="0" i="0" u="none" strike="noStrike" cap="none" dirty="0">
                <a:solidFill>
                  <a:srgbClr val="000000"/>
                </a:solidFill>
                <a:latin typeface="Cambria"/>
                <a:ea typeface="Cambria"/>
                <a:cs typeface="Cambria"/>
                <a:sym typeface="Cambria"/>
              </a:rPr>
              <a:t>, then we took a step further in processing the dataset as we defined a function “</a:t>
            </a:r>
            <a:r>
              <a:rPr lang="en-US" sz="1800" b="0" i="0" u="none" strike="noStrike" cap="none" dirty="0" err="1">
                <a:solidFill>
                  <a:srgbClr val="000000"/>
                </a:solidFill>
                <a:latin typeface="Cambria"/>
                <a:ea typeface="Cambria"/>
                <a:cs typeface="Cambria"/>
                <a:sym typeface="Cambria"/>
              </a:rPr>
              <a:t>classify_blood_pressure</a:t>
            </a:r>
            <a:r>
              <a:rPr lang="en-US" sz="1800" b="0" i="0" u="none" strike="noStrike" cap="none" dirty="0">
                <a:solidFill>
                  <a:srgbClr val="000000"/>
                </a:solidFill>
                <a:latin typeface="Cambria"/>
                <a:ea typeface="Cambria"/>
                <a:cs typeface="Cambria"/>
                <a:sym typeface="Cambria"/>
              </a:rPr>
              <a:t>” that takes the attribute (systolic, diastolic) to help us to categorize the value of blood pressure (systolic and diastolic values) .</a:t>
            </a:r>
            <a:endParaRPr sz="1800" b="0" i="0" u="none" strike="noStrike" cap="none" dirty="0">
              <a:solidFill>
                <a:srgbClr val="000000"/>
              </a:solidFill>
              <a:latin typeface="Cambria"/>
              <a:ea typeface="Cambria"/>
              <a:cs typeface="Cambria"/>
              <a:sym typeface="Cambria"/>
            </a:endParaRPr>
          </a:p>
        </p:txBody>
      </p:sp>
      <p:sp>
        <p:nvSpPr>
          <p:cNvPr id="342" name="Google Shape;342;p24"/>
          <p:cNvSpPr txBox="1"/>
          <p:nvPr/>
        </p:nvSpPr>
        <p:spPr>
          <a:xfrm>
            <a:off x="8760562" y="4801137"/>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26</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5"/>
          <p:cNvSpPr txBox="1">
            <a:spLocks noGrp="1"/>
          </p:cNvSpPr>
          <p:nvPr>
            <p:ph type="title"/>
          </p:nvPr>
        </p:nvSpPr>
        <p:spPr>
          <a:xfrm>
            <a:off x="674175" y="139723"/>
            <a:ext cx="2148225"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dirty="0"/>
              <a:t>Datasets:</a:t>
            </a:r>
            <a:endParaRPr sz="3000" dirty="0"/>
          </a:p>
        </p:txBody>
      </p:sp>
      <p:pic>
        <p:nvPicPr>
          <p:cNvPr id="348" name="Google Shape;348;p25"/>
          <p:cNvPicPr preferRelativeResize="0"/>
          <p:nvPr/>
        </p:nvPicPr>
        <p:blipFill rotWithShape="1">
          <a:blip r:embed="rId3">
            <a:alphaModFix/>
          </a:blip>
          <a:srcRect/>
          <a:stretch/>
        </p:blipFill>
        <p:spPr>
          <a:xfrm>
            <a:off x="170306" y="511123"/>
            <a:ext cx="8854748" cy="4432584"/>
          </a:xfrm>
          <a:prstGeom prst="rect">
            <a:avLst/>
          </a:prstGeom>
          <a:noFill/>
          <a:ln>
            <a:noFill/>
          </a:ln>
        </p:spPr>
      </p:pic>
      <p:pic>
        <p:nvPicPr>
          <p:cNvPr id="349" name="Google Shape;349;p25" descr="A screenshot of a computer&#10;&#10;Description automatically generated"/>
          <p:cNvPicPr preferRelativeResize="0"/>
          <p:nvPr/>
        </p:nvPicPr>
        <p:blipFill rotWithShape="1">
          <a:blip r:embed="rId4">
            <a:alphaModFix/>
          </a:blip>
          <a:srcRect/>
          <a:stretch/>
        </p:blipFill>
        <p:spPr>
          <a:xfrm>
            <a:off x="356839" y="609421"/>
            <a:ext cx="8244468" cy="4103077"/>
          </a:xfrm>
          <a:prstGeom prst="rect">
            <a:avLst/>
          </a:prstGeom>
          <a:noFill/>
          <a:ln>
            <a:noFill/>
          </a:ln>
        </p:spPr>
      </p:pic>
      <p:sp>
        <p:nvSpPr>
          <p:cNvPr id="350" name="Google Shape;350;p25"/>
          <p:cNvSpPr txBox="1"/>
          <p:nvPr/>
        </p:nvSpPr>
        <p:spPr>
          <a:xfrm>
            <a:off x="8790299" y="4789818"/>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27</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21C0D588-4B4E-F59F-D88E-248F2EB45ED8}"/>
              </a:ext>
            </a:extLst>
          </p:cNvPr>
          <p:cNvSpPr txBox="1"/>
          <p:nvPr/>
        </p:nvSpPr>
        <p:spPr>
          <a:xfrm>
            <a:off x="72787" y="4455163"/>
            <a:ext cx="402674" cy="307777"/>
          </a:xfrm>
          <a:prstGeom prst="rect">
            <a:avLst/>
          </a:prstGeom>
          <a:noFill/>
        </p:spPr>
        <p:txBody>
          <a:bodyPr wrap="none" rtlCol="0">
            <a:spAutoFit/>
          </a:bodyPr>
          <a:lstStyle/>
          <a:p>
            <a:r>
              <a:rPr lang="en-US" dirty="0"/>
              <a:t>(6)</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1"/>
          <p:cNvSpPr txBox="1">
            <a:spLocks noGrp="1"/>
          </p:cNvSpPr>
          <p:nvPr>
            <p:ph type="title"/>
          </p:nvPr>
        </p:nvSpPr>
        <p:spPr>
          <a:xfrm>
            <a:off x="674175" y="139723"/>
            <a:ext cx="1831425"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dirty="0"/>
              <a:t>Datasets:</a:t>
            </a:r>
            <a:endParaRPr sz="3000" dirty="0"/>
          </a:p>
        </p:txBody>
      </p:sp>
      <p:pic>
        <p:nvPicPr>
          <p:cNvPr id="356" name="Google Shape;356;p51"/>
          <p:cNvPicPr preferRelativeResize="0"/>
          <p:nvPr/>
        </p:nvPicPr>
        <p:blipFill rotWithShape="1">
          <a:blip r:embed="rId3">
            <a:alphaModFix/>
          </a:blip>
          <a:srcRect/>
          <a:stretch/>
        </p:blipFill>
        <p:spPr>
          <a:xfrm>
            <a:off x="170306" y="511123"/>
            <a:ext cx="8803387" cy="4121253"/>
          </a:xfrm>
          <a:prstGeom prst="rect">
            <a:avLst/>
          </a:prstGeom>
          <a:noFill/>
          <a:ln>
            <a:noFill/>
          </a:ln>
        </p:spPr>
      </p:pic>
      <p:pic>
        <p:nvPicPr>
          <p:cNvPr id="357" name="Google Shape;357;p51" descr="A screen shot of a computer&#10;&#10;Description automatically generated"/>
          <p:cNvPicPr preferRelativeResize="0"/>
          <p:nvPr/>
        </p:nvPicPr>
        <p:blipFill rotWithShape="1">
          <a:blip r:embed="rId4">
            <a:alphaModFix/>
          </a:blip>
          <a:srcRect/>
          <a:stretch/>
        </p:blipFill>
        <p:spPr>
          <a:xfrm>
            <a:off x="481584" y="1077928"/>
            <a:ext cx="7790688" cy="2987641"/>
          </a:xfrm>
          <a:prstGeom prst="rect">
            <a:avLst/>
          </a:prstGeom>
          <a:noFill/>
          <a:ln>
            <a:noFill/>
          </a:ln>
        </p:spPr>
      </p:pic>
      <p:sp>
        <p:nvSpPr>
          <p:cNvPr id="358" name="Google Shape;358;p51"/>
          <p:cNvSpPr txBox="1"/>
          <p:nvPr/>
        </p:nvSpPr>
        <p:spPr>
          <a:xfrm>
            <a:off x="8781974"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28</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371DEE95-D707-17A9-78D8-8F17409BA5A5}"/>
              </a:ext>
            </a:extLst>
          </p:cNvPr>
          <p:cNvSpPr txBox="1"/>
          <p:nvPr/>
        </p:nvSpPr>
        <p:spPr>
          <a:xfrm>
            <a:off x="570523" y="4407877"/>
            <a:ext cx="234360" cy="307777"/>
          </a:xfrm>
          <a:prstGeom prst="rect">
            <a:avLst/>
          </a:prstGeom>
          <a:noFill/>
        </p:spPr>
        <p:txBody>
          <a:bodyPr wrap="none" rtlCol="0">
            <a:spAutoFit/>
          </a:bodyPr>
          <a:lstStyle/>
          <a:p>
            <a:r>
              <a:rPr lang="en-US" dirty="0"/>
              <a:t> </a:t>
            </a:r>
          </a:p>
        </p:txBody>
      </p:sp>
      <p:sp>
        <p:nvSpPr>
          <p:cNvPr id="3" name="TextBox 2">
            <a:extLst>
              <a:ext uri="{FF2B5EF4-FFF2-40B4-BE49-F238E27FC236}">
                <a16:creationId xmlns:a16="http://schemas.microsoft.com/office/drawing/2014/main" id="{E4CFE07F-8DE7-05F7-DD18-6D33EEB88331}"/>
              </a:ext>
            </a:extLst>
          </p:cNvPr>
          <p:cNvSpPr txBox="1"/>
          <p:nvPr/>
        </p:nvSpPr>
        <p:spPr>
          <a:xfrm>
            <a:off x="481584" y="4290646"/>
            <a:ext cx="402674" cy="307777"/>
          </a:xfrm>
          <a:prstGeom prst="rect">
            <a:avLst/>
          </a:prstGeom>
          <a:noFill/>
        </p:spPr>
        <p:txBody>
          <a:bodyPr wrap="none" rtlCol="0">
            <a:spAutoFit/>
          </a:bodyPr>
          <a:lstStyle/>
          <a:p>
            <a:r>
              <a:rPr lang="en-US" dirty="0"/>
              <a:t>(7)</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4"/>
          <p:cNvSpPr txBox="1">
            <a:spLocks noGrp="1"/>
          </p:cNvSpPr>
          <p:nvPr>
            <p:ph type="title"/>
          </p:nvPr>
        </p:nvSpPr>
        <p:spPr>
          <a:xfrm>
            <a:off x="674175" y="139723"/>
            <a:ext cx="2061825"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dirty="0"/>
              <a:t>Datasets:</a:t>
            </a:r>
            <a:endParaRPr sz="3000" dirty="0"/>
          </a:p>
        </p:txBody>
      </p:sp>
      <p:pic>
        <p:nvPicPr>
          <p:cNvPr id="364" name="Google Shape;364;p54"/>
          <p:cNvPicPr preferRelativeResize="0"/>
          <p:nvPr/>
        </p:nvPicPr>
        <p:blipFill rotWithShape="1">
          <a:blip r:embed="rId3">
            <a:alphaModFix/>
          </a:blip>
          <a:srcRect/>
          <a:stretch/>
        </p:blipFill>
        <p:spPr>
          <a:xfrm>
            <a:off x="170306" y="511123"/>
            <a:ext cx="8803387" cy="4121253"/>
          </a:xfrm>
          <a:prstGeom prst="rect">
            <a:avLst/>
          </a:prstGeom>
          <a:noFill/>
          <a:ln>
            <a:noFill/>
          </a:ln>
        </p:spPr>
      </p:pic>
      <p:sp>
        <p:nvSpPr>
          <p:cNvPr id="365" name="Google Shape;365;p54"/>
          <p:cNvSpPr txBox="1"/>
          <p:nvPr/>
        </p:nvSpPr>
        <p:spPr>
          <a:xfrm>
            <a:off x="674175" y="682468"/>
            <a:ext cx="1757212" cy="40011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Arial"/>
              <a:buChar char="•"/>
            </a:pPr>
            <a:r>
              <a:rPr lang="en-US" sz="2000" b="0" i="0" u="none" strike="noStrike" cap="none" dirty="0">
                <a:solidFill>
                  <a:srgbClr val="000000"/>
                </a:solidFill>
                <a:latin typeface="Cambria"/>
                <a:ea typeface="Cambria"/>
                <a:cs typeface="Cambria"/>
                <a:sym typeface="Cambria"/>
              </a:rPr>
              <a:t>Heart Rate </a:t>
            </a:r>
            <a:endParaRPr sz="1400" b="0" i="0" u="none" strike="noStrike" cap="none" dirty="0">
              <a:solidFill>
                <a:srgbClr val="000000"/>
              </a:solidFill>
              <a:latin typeface="Arial"/>
              <a:ea typeface="Arial"/>
              <a:cs typeface="Arial"/>
              <a:sym typeface="Arial"/>
            </a:endParaRPr>
          </a:p>
        </p:txBody>
      </p:sp>
      <p:pic>
        <p:nvPicPr>
          <p:cNvPr id="366" name="Google Shape;366;p54"/>
          <p:cNvPicPr preferRelativeResize="0"/>
          <p:nvPr/>
        </p:nvPicPr>
        <p:blipFill rotWithShape="1">
          <a:blip r:embed="rId4">
            <a:alphaModFix/>
          </a:blip>
          <a:srcRect/>
          <a:stretch/>
        </p:blipFill>
        <p:spPr>
          <a:xfrm>
            <a:off x="533399" y="1101627"/>
            <a:ext cx="8077200" cy="3359405"/>
          </a:xfrm>
          <a:prstGeom prst="rect">
            <a:avLst/>
          </a:prstGeom>
          <a:noFill/>
          <a:ln>
            <a:noFill/>
          </a:ln>
        </p:spPr>
      </p:pic>
      <p:sp>
        <p:nvSpPr>
          <p:cNvPr id="367" name="Google Shape;367;p54"/>
          <p:cNvSpPr txBox="1"/>
          <p:nvPr/>
        </p:nvSpPr>
        <p:spPr>
          <a:xfrm>
            <a:off x="8781974" y="4849887"/>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29</a:t>
            </a: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49CBAF45-C102-9ED8-37D8-77829551BA06}"/>
              </a:ext>
            </a:extLst>
          </p:cNvPr>
          <p:cNvSpPr txBox="1"/>
          <p:nvPr/>
        </p:nvSpPr>
        <p:spPr>
          <a:xfrm>
            <a:off x="674175" y="4632376"/>
            <a:ext cx="385042" cy="307777"/>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(8)</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3"/>
          <p:cNvPicPr preferRelativeResize="0"/>
          <p:nvPr/>
        </p:nvPicPr>
        <p:blipFill rotWithShape="1">
          <a:blip r:embed="rId3">
            <a:alphaModFix/>
          </a:blip>
          <a:srcRect/>
          <a:stretch/>
        </p:blipFill>
        <p:spPr>
          <a:xfrm>
            <a:off x="432457" y="636102"/>
            <a:ext cx="8279086" cy="3871296"/>
          </a:xfrm>
          <a:prstGeom prst="rect">
            <a:avLst/>
          </a:prstGeom>
          <a:noFill/>
          <a:ln>
            <a:noFill/>
          </a:ln>
        </p:spPr>
      </p:pic>
      <p:sp>
        <p:nvSpPr>
          <p:cNvPr id="61" name="Google Shape;61;p3"/>
          <p:cNvSpPr txBox="1"/>
          <p:nvPr/>
        </p:nvSpPr>
        <p:spPr>
          <a:xfrm>
            <a:off x="817624" y="1371149"/>
            <a:ext cx="7701900"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dirty="0">
                <a:solidFill>
                  <a:srgbClr val="234B7E"/>
                </a:solidFill>
                <a:latin typeface="Cambria"/>
                <a:ea typeface="Cambria"/>
                <a:cs typeface="Cambria"/>
                <a:sym typeface="Cambria"/>
              </a:rPr>
              <a:t>Supervised By:</a:t>
            </a:r>
            <a:br>
              <a:rPr lang="en-US" sz="3000" b="1" i="0" u="none" strike="noStrike" cap="none" dirty="0">
                <a:solidFill>
                  <a:srgbClr val="234B7E"/>
                </a:solidFill>
                <a:latin typeface="Cambria"/>
                <a:ea typeface="Cambria"/>
                <a:cs typeface="Cambria"/>
                <a:sym typeface="Cambria"/>
              </a:rPr>
            </a:br>
            <a:br>
              <a:rPr lang="en-US" sz="3000" b="1" i="0" u="none" strike="noStrike" cap="none" dirty="0">
                <a:solidFill>
                  <a:srgbClr val="234B7E"/>
                </a:solidFill>
                <a:latin typeface="Cambria"/>
                <a:ea typeface="Cambria"/>
                <a:cs typeface="Cambria"/>
                <a:sym typeface="Cambria"/>
              </a:rPr>
            </a:br>
            <a:r>
              <a:rPr lang="en-US" sz="3000" b="1" i="0" u="none" strike="noStrike" cap="none" dirty="0">
                <a:solidFill>
                  <a:srgbClr val="234B7E"/>
                </a:solidFill>
                <a:latin typeface="Cambria"/>
                <a:ea typeface="Cambria"/>
                <a:cs typeface="Cambria"/>
                <a:sym typeface="Cambria"/>
              </a:rPr>
              <a:t>      Dr/ Safi </a:t>
            </a:r>
            <a:r>
              <a:rPr lang="en-US" sz="3000" b="1" dirty="0">
                <a:solidFill>
                  <a:srgbClr val="234B7E"/>
                </a:solidFill>
                <a:latin typeface="Cambria"/>
                <a:ea typeface="Cambria"/>
                <a:cs typeface="Cambria"/>
                <a:sym typeface="Cambria"/>
              </a:rPr>
              <a:t>Ibrahim </a:t>
            </a:r>
            <a:br>
              <a:rPr lang="en-US" sz="3000" b="1" i="0" u="none" strike="noStrike" cap="none" dirty="0">
                <a:solidFill>
                  <a:srgbClr val="234B7E"/>
                </a:solidFill>
                <a:latin typeface="Cambria"/>
                <a:ea typeface="Cambria"/>
                <a:cs typeface="Cambria"/>
                <a:sym typeface="Cambria"/>
              </a:rPr>
            </a:br>
            <a:r>
              <a:rPr lang="en-US" sz="3000" b="1" i="0" u="none" strike="noStrike" cap="none" dirty="0">
                <a:solidFill>
                  <a:srgbClr val="234B7E"/>
                </a:solidFill>
                <a:latin typeface="Cambria"/>
                <a:ea typeface="Cambria"/>
                <a:cs typeface="Cambria"/>
                <a:sym typeface="Cambria"/>
              </a:rPr>
              <a:t>      Eng/ Salma </a:t>
            </a:r>
            <a:r>
              <a:rPr lang="en-US" sz="3000" b="1" i="0" u="none" strike="noStrike" cap="none" dirty="0" err="1">
                <a:solidFill>
                  <a:srgbClr val="234B7E"/>
                </a:solidFill>
                <a:latin typeface="Cambria"/>
                <a:ea typeface="Cambria"/>
                <a:cs typeface="Cambria"/>
                <a:sym typeface="Cambria"/>
              </a:rPr>
              <a:t>Montaser</a:t>
            </a:r>
            <a:endParaRPr sz="3000" b="0" i="0" u="none" strike="noStrike" cap="none" dirty="0">
              <a:solidFill>
                <a:srgbClr val="000000"/>
              </a:solidFill>
              <a:latin typeface="Arial"/>
              <a:ea typeface="Arial"/>
              <a:cs typeface="Arial"/>
              <a:sym typeface="Arial"/>
            </a:endParaRPr>
          </a:p>
        </p:txBody>
      </p:sp>
      <p:sp>
        <p:nvSpPr>
          <p:cNvPr id="62" name="Google Shape;62;p3"/>
          <p:cNvSpPr txBox="1"/>
          <p:nvPr/>
        </p:nvSpPr>
        <p:spPr>
          <a:xfrm>
            <a:off x="8859948" y="48357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3</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b63238c344_0_1"/>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373" name="Google Shape;373;g2b63238c344_0_1"/>
          <p:cNvPicPr preferRelativeResize="0"/>
          <p:nvPr/>
        </p:nvPicPr>
        <p:blipFill rotWithShape="1">
          <a:blip r:embed="rId3">
            <a:alphaModFix/>
          </a:blip>
          <a:srcRect/>
          <a:stretch/>
        </p:blipFill>
        <p:spPr>
          <a:xfrm>
            <a:off x="0" y="627571"/>
            <a:ext cx="8803400" cy="4558900"/>
          </a:xfrm>
          <a:prstGeom prst="rect">
            <a:avLst/>
          </a:prstGeom>
          <a:noFill/>
          <a:ln>
            <a:noFill/>
          </a:ln>
        </p:spPr>
      </p:pic>
      <p:sp>
        <p:nvSpPr>
          <p:cNvPr id="374" name="Google Shape;374;g2b63238c344_0_1"/>
          <p:cNvSpPr txBox="1"/>
          <p:nvPr/>
        </p:nvSpPr>
        <p:spPr>
          <a:xfrm>
            <a:off x="0" y="860477"/>
            <a:ext cx="6981300" cy="4478878"/>
          </a:xfrm>
          <a:prstGeom prst="rect">
            <a:avLst/>
          </a:prstGeom>
          <a:noFill/>
          <a:ln>
            <a:noFill/>
          </a:ln>
        </p:spPr>
        <p:txBody>
          <a:bodyPr spcFirstLastPara="1" wrap="square" lIns="91425" tIns="45700" rIns="91425" bIns="45700" anchor="t" anchorCtr="0">
            <a:spAutoFit/>
          </a:bodyPr>
          <a:lstStyle/>
          <a:p>
            <a:pPr marL="457200" marR="0" lvl="0" indent="-361950" algn="l" rtl="0">
              <a:lnSpc>
                <a:spcPct val="115000"/>
              </a:lnSpc>
              <a:spcBef>
                <a:spcPts val="1200"/>
              </a:spcBef>
              <a:spcAft>
                <a:spcPts val="0"/>
              </a:spcAft>
              <a:buClr>
                <a:schemeClr val="dk1"/>
              </a:buClr>
              <a:buSzPts val="2100"/>
              <a:buFont typeface="Arial" panose="020B0604020202020204" pitchFamily="34" charset="0"/>
              <a:buChar char="•"/>
            </a:pPr>
            <a:r>
              <a:rPr lang="en-US" sz="2100" b="0" i="0" u="none" strike="noStrike" cap="none" dirty="0">
                <a:solidFill>
                  <a:schemeClr val="dk1"/>
                </a:solidFill>
                <a:latin typeface="Cambria"/>
                <a:ea typeface="Cambria"/>
                <a:cs typeface="Cambria"/>
                <a:sym typeface="Cambria"/>
              </a:rPr>
              <a:t>In this project we are using Support Vector Machine model that depends on the supervised  algorithm .</a:t>
            </a:r>
            <a:endParaRPr sz="2100" b="0" i="0" u="none" strike="noStrike" cap="none" dirty="0">
              <a:solidFill>
                <a:schemeClr val="dk1"/>
              </a:solidFill>
              <a:latin typeface="Cambria"/>
              <a:ea typeface="Cambria"/>
              <a:cs typeface="Cambria"/>
              <a:sym typeface="Cambria"/>
            </a:endParaRPr>
          </a:p>
          <a:p>
            <a:pPr marL="457200" marR="0" lvl="0" indent="-361950" algn="l" rtl="0">
              <a:lnSpc>
                <a:spcPct val="115000"/>
              </a:lnSpc>
              <a:spcBef>
                <a:spcPts val="0"/>
              </a:spcBef>
              <a:spcAft>
                <a:spcPts val="0"/>
              </a:spcAft>
              <a:buClr>
                <a:schemeClr val="dk1"/>
              </a:buClr>
              <a:buSzPts val="2100"/>
              <a:buFont typeface="Arial" panose="020B0604020202020204" pitchFamily="34" charset="0"/>
              <a:buChar char="•"/>
            </a:pPr>
            <a:r>
              <a:rPr lang="en-US" sz="2100" b="0" i="0" u="none" strike="noStrike" cap="none" dirty="0">
                <a:solidFill>
                  <a:schemeClr val="dk1"/>
                </a:solidFill>
                <a:latin typeface="Cambria"/>
                <a:ea typeface="Cambria"/>
                <a:cs typeface="Cambria"/>
                <a:sym typeface="Cambria"/>
              </a:rPr>
              <a:t>Due to the nature of our application, The available data, The desired outcome from the application and The trials and Tests , We favored the Classification algorithm over the Clustering algorithm .</a:t>
            </a:r>
            <a:endParaRPr sz="2100" b="0" i="0" u="none" strike="noStrike" cap="none" dirty="0">
              <a:solidFill>
                <a:schemeClr val="dk1"/>
              </a:solidFill>
              <a:latin typeface="Cambria"/>
              <a:ea typeface="Cambria"/>
              <a:cs typeface="Cambria"/>
              <a:sym typeface="Cambria"/>
            </a:endParaRPr>
          </a:p>
          <a:p>
            <a:pPr marL="457200" marR="0" lvl="0" indent="-361950" algn="l" rtl="0">
              <a:lnSpc>
                <a:spcPct val="115000"/>
              </a:lnSpc>
              <a:spcBef>
                <a:spcPts val="0"/>
              </a:spcBef>
              <a:spcAft>
                <a:spcPts val="0"/>
              </a:spcAft>
              <a:buClr>
                <a:schemeClr val="dk1"/>
              </a:buClr>
              <a:buSzPts val="2100"/>
              <a:buFont typeface="Arial" panose="020B0604020202020204" pitchFamily="34" charset="0"/>
              <a:buChar char="•"/>
            </a:pPr>
            <a:r>
              <a:rPr lang="en-US" sz="2100" b="0" i="0" u="none" strike="noStrike" cap="none" dirty="0">
                <a:solidFill>
                  <a:schemeClr val="dk1"/>
                </a:solidFill>
                <a:latin typeface="Cambria"/>
                <a:ea typeface="Cambria"/>
                <a:cs typeface="Cambria"/>
                <a:sym typeface="Cambria"/>
              </a:rPr>
              <a:t>The SVM model is widely used and the most efficient in the development of the third generation medical applications .</a:t>
            </a:r>
            <a:endParaRPr sz="1100" b="0" i="0" u="none" strike="noStrike" cap="none" dirty="0">
              <a:solidFill>
                <a:schemeClr val="dk1"/>
              </a:solidFill>
              <a:latin typeface="Arial"/>
              <a:ea typeface="Arial"/>
              <a:cs typeface="Arial"/>
              <a:sym typeface="Arial"/>
            </a:endParaRPr>
          </a:p>
          <a:p>
            <a:pPr marL="0" marR="0" lvl="0" indent="0" algn="l" rtl="0">
              <a:lnSpc>
                <a:spcPct val="115000"/>
              </a:lnSpc>
              <a:spcBef>
                <a:spcPts val="1200"/>
              </a:spcBef>
              <a:spcAft>
                <a:spcPts val="0"/>
              </a:spcAft>
              <a:buClr>
                <a:srgbClr val="000000"/>
              </a:buClr>
              <a:buSzPts val="1100"/>
              <a:buFont typeface="Arial"/>
              <a:buNone/>
            </a:pPr>
            <a:endParaRPr sz="1800" b="0" i="0" u="none" strike="noStrike" cap="none" dirty="0">
              <a:solidFill>
                <a:schemeClr val="dk1"/>
              </a:solidFill>
              <a:latin typeface="Cambria"/>
              <a:ea typeface="Cambria"/>
              <a:cs typeface="Cambria"/>
              <a:sym typeface="Cambria"/>
            </a:endParaRPr>
          </a:p>
          <a:p>
            <a:pPr marL="0" marR="0" lvl="0" indent="0" algn="l" rtl="0">
              <a:lnSpc>
                <a:spcPct val="100000"/>
              </a:lnSpc>
              <a:spcBef>
                <a:spcPts val="1200"/>
              </a:spcBef>
              <a:spcAft>
                <a:spcPts val="0"/>
              </a:spcAft>
              <a:buClr>
                <a:srgbClr val="000000"/>
              </a:buClr>
              <a:buSzPts val="1700"/>
              <a:buFont typeface="Arial"/>
              <a:buNone/>
            </a:pPr>
            <a:endParaRPr sz="1700" b="0" i="0" u="none" strike="noStrike" cap="none" dirty="0">
              <a:solidFill>
                <a:schemeClr val="dk1"/>
              </a:solidFill>
              <a:latin typeface="Cambria"/>
              <a:ea typeface="Cambria"/>
              <a:cs typeface="Cambria"/>
              <a:sym typeface="Cambria"/>
            </a:endParaRPr>
          </a:p>
        </p:txBody>
      </p:sp>
      <p:pic>
        <p:nvPicPr>
          <p:cNvPr id="375" name="Google Shape;375;g2b63238c344_0_1" descr="A person looking at a robot&#10;&#10;Description automatically generated"/>
          <p:cNvPicPr preferRelativeResize="0"/>
          <p:nvPr/>
        </p:nvPicPr>
        <p:blipFill rotWithShape="1">
          <a:blip r:embed="rId4">
            <a:alphaModFix amt="85000"/>
          </a:blip>
          <a:srcRect b="8634"/>
          <a:stretch/>
        </p:blipFill>
        <p:spPr>
          <a:xfrm>
            <a:off x="7047571" y="3044885"/>
            <a:ext cx="1609930" cy="1662598"/>
          </a:xfrm>
          <a:prstGeom prst="ellipse">
            <a:avLst/>
          </a:prstGeom>
          <a:noFill/>
          <a:ln>
            <a:noFill/>
          </a:ln>
        </p:spPr>
      </p:pic>
      <p:sp>
        <p:nvSpPr>
          <p:cNvPr id="376" name="Google Shape;376;g2b63238c344_0_1"/>
          <p:cNvSpPr txBox="1"/>
          <p:nvPr/>
        </p:nvSpPr>
        <p:spPr>
          <a:xfrm>
            <a:off x="8803400" y="4801248"/>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30</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2b63238c344_1_14"/>
          <p:cNvSpPr txBox="1">
            <a:spLocks noGrp="1"/>
          </p:cNvSpPr>
          <p:nvPr>
            <p:ph type="title"/>
          </p:nvPr>
        </p:nvSpPr>
        <p:spPr>
          <a:xfrm>
            <a:off x="66225" y="216825"/>
            <a:ext cx="4401300" cy="2943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US" u="sng"/>
              <a:t>AI model: SVM </a:t>
            </a:r>
            <a:endParaRPr u="sng"/>
          </a:p>
          <a:p>
            <a:pPr marL="0" lvl="0" indent="0" algn="ctr" rtl="0">
              <a:lnSpc>
                <a:spcPct val="100000"/>
              </a:lnSpc>
              <a:spcBef>
                <a:spcPts val="0"/>
              </a:spcBef>
              <a:spcAft>
                <a:spcPts val="0"/>
              </a:spcAft>
              <a:buSzPct val="111111"/>
              <a:buNone/>
            </a:pPr>
            <a:r>
              <a:rPr lang="en-US" u="sng"/>
              <a:t>Advantages &amp; Disadvantages </a:t>
            </a:r>
            <a:endParaRPr/>
          </a:p>
        </p:txBody>
      </p:sp>
      <p:pic>
        <p:nvPicPr>
          <p:cNvPr id="382" name="Google Shape;382;g2b63238c344_1_14"/>
          <p:cNvPicPr preferRelativeResize="0"/>
          <p:nvPr/>
        </p:nvPicPr>
        <p:blipFill rotWithShape="1">
          <a:blip r:embed="rId3">
            <a:alphaModFix/>
          </a:blip>
          <a:srcRect/>
          <a:stretch/>
        </p:blipFill>
        <p:spPr>
          <a:xfrm>
            <a:off x="66225" y="511125"/>
            <a:ext cx="8803400" cy="4764625"/>
          </a:xfrm>
          <a:prstGeom prst="rect">
            <a:avLst/>
          </a:prstGeom>
          <a:noFill/>
          <a:ln>
            <a:noFill/>
          </a:ln>
        </p:spPr>
      </p:pic>
      <p:sp>
        <p:nvSpPr>
          <p:cNvPr id="383" name="Google Shape;383;g2b63238c344_1_14"/>
          <p:cNvSpPr txBox="1"/>
          <p:nvPr/>
        </p:nvSpPr>
        <p:spPr>
          <a:xfrm>
            <a:off x="198500" y="772200"/>
            <a:ext cx="7315800" cy="4205726"/>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1200"/>
              </a:spcBef>
              <a:spcAft>
                <a:spcPts val="0"/>
              </a:spcAft>
              <a:buClr>
                <a:schemeClr val="dk1"/>
              </a:buClr>
              <a:buSzPts val="1100"/>
              <a:buFont typeface="Arial"/>
              <a:buNone/>
            </a:pPr>
            <a:r>
              <a:rPr lang="en-US" sz="1800" b="0" i="0" u="sng" strike="noStrike" cap="none" dirty="0">
                <a:solidFill>
                  <a:schemeClr val="dk1"/>
                </a:solidFill>
                <a:latin typeface="Cambria"/>
                <a:ea typeface="Cambria"/>
                <a:cs typeface="Cambria"/>
                <a:sym typeface="Cambria"/>
              </a:rPr>
              <a:t>Advantages</a:t>
            </a:r>
            <a:r>
              <a:rPr lang="en-US" sz="1800" b="0" i="0" u="none" strike="noStrike" cap="none" dirty="0">
                <a:solidFill>
                  <a:schemeClr val="dk1"/>
                </a:solidFill>
                <a:latin typeface="Cambria"/>
                <a:ea typeface="Cambria"/>
                <a:cs typeface="Cambria"/>
                <a:sym typeface="Cambria"/>
              </a:rPr>
              <a:t>:</a:t>
            </a:r>
            <a:endParaRPr sz="1800" b="0" i="0" u="none" strike="noStrike" cap="none" dirty="0">
              <a:solidFill>
                <a:schemeClr val="dk1"/>
              </a:solidFill>
              <a:latin typeface="Cambria"/>
              <a:ea typeface="Cambria"/>
              <a:cs typeface="Cambria"/>
              <a:sym typeface="Cambria"/>
            </a:endParaRPr>
          </a:p>
          <a:p>
            <a:pPr marL="914400" marR="0" lvl="0" indent="0" algn="l" rtl="0">
              <a:lnSpc>
                <a:spcPct val="115000"/>
              </a:lnSpc>
              <a:spcBef>
                <a:spcPts val="1200"/>
              </a:spcBef>
              <a:spcAft>
                <a:spcPts val="0"/>
              </a:spcAft>
              <a:buClr>
                <a:schemeClr val="dk1"/>
              </a:buClr>
              <a:buSzPts val="1100"/>
              <a:buFont typeface="Arial"/>
              <a:buNone/>
            </a:pPr>
            <a:r>
              <a:rPr lang="en-US" sz="1800" b="0" i="0" u="none" strike="noStrike" cap="none" dirty="0">
                <a:solidFill>
                  <a:schemeClr val="dk1"/>
                </a:solidFill>
                <a:latin typeface="Cambria"/>
                <a:ea typeface="Cambria"/>
                <a:cs typeface="Cambria"/>
                <a:sym typeface="Cambria"/>
              </a:rPr>
              <a:t>1)      It can handle high-dimensional and nonlinear data, which makes it suitable for complex problems.</a:t>
            </a:r>
            <a:endParaRPr sz="1800" b="0" i="0" u="none" strike="noStrike" cap="none" dirty="0">
              <a:solidFill>
                <a:schemeClr val="dk1"/>
              </a:solidFill>
              <a:latin typeface="Cambria"/>
              <a:ea typeface="Cambria"/>
              <a:cs typeface="Cambria"/>
              <a:sym typeface="Cambria"/>
            </a:endParaRPr>
          </a:p>
          <a:p>
            <a:pPr marL="914400" marR="0" lvl="0" indent="0" algn="l" rtl="0">
              <a:lnSpc>
                <a:spcPct val="115000"/>
              </a:lnSpc>
              <a:spcBef>
                <a:spcPts val="1200"/>
              </a:spcBef>
              <a:spcAft>
                <a:spcPts val="0"/>
              </a:spcAft>
              <a:buClr>
                <a:schemeClr val="dk1"/>
              </a:buClr>
              <a:buSzPts val="1100"/>
              <a:buFont typeface="Arial"/>
              <a:buNone/>
            </a:pPr>
            <a:r>
              <a:rPr lang="en-US" sz="1800" b="0" i="0" u="none" strike="noStrike" cap="none" dirty="0">
                <a:solidFill>
                  <a:schemeClr val="dk1"/>
                </a:solidFill>
                <a:latin typeface="Cambria"/>
                <a:ea typeface="Cambria"/>
                <a:cs typeface="Cambria"/>
                <a:sym typeface="Cambria"/>
              </a:rPr>
              <a:t>2)      It can perform well with small datasets, as it only requires a few support vectors to define the boundary.</a:t>
            </a:r>
            <a:endParaRPr sz="1800" b="0" i="0" u="none" strike="noStrike" cap="none" dirty="0">
              <a:solidFill>
                <a:schemeClr val="dk1"/>
              </a:solidFill>
              <a:latin typeface="Cambria"/>
              <a:ea typeface="Cambria"/>
              <a:cs typeface="Cambria"/>
              <a:sym typeface="Cambria"/>
            </a:endParaRPr>
          </a:p>
          <a:p>
            <a:pPr marL="0" marR="0" lvl="0" indent="12700" algn="l" rtl="0">
              <a:lnSpc>
                <a:spcPct val="115000"/>
              </a:lnSpc>
              <a:spcBef>
                <a:spcPts val="1200"/>
              </a:spcBef>
              <a:spcAft>
                <a:spcPts val="0"/>
              </a:spcAft>
              <a:buClr>
                <a:schemeClr val="dk1"/>
              </a:buClr>
              <a:buSzPts val="1100"/>
              <a:buFont typeface="Arial"/>
              <a:buNone/>
            </a:pPr>
            <a:r>
              <a:rPr lang="en-US" sz="1800" b="0" i="0" u="sng" strike="noStrike" cap="none" dirty="0">
                <a:solidFill>
                  <a:schemeClr val="dk1"/>
                </a:solidFill>
                <a:latin typeface="Cambria"/>
                <a:ea typeface="Cambria"/>
                <a:cs typeface="Cambria"/>
                <a:sym typeface="Cambria"/>
              </a:rPr>
              <a:t>Disadvantage</a:t>
            </a:r>
            <a:r>
              <a:rPr lang="en-US" sz="1800" b="0" i="0" u="none" strike="noStrike" cap="none" dirty="0">
                <a:solidFill>
                  <a:schemeClr val="dk1"/>
                </a:solidFill>
                <a:latin typeface="Cambria"/>
                <a:ea typeface="Cambria"/>
                <a:cs typeface="Cambria"/>
                <a:sym typeface="Cambria"/>
              </a:rPr>
              <a:t>:</a:t>
            </a:r>
            <a:endParaRPr sz="1800" b="0" i="0" u="none" strike="noStrike" cap="none" dirty="0">
              <a:solidFill>
                <a:schemeClr val="dk1"/>
              </a:solidFill>
              <a:latin typeface="Cambria"/>
              <a:ea typeface="Cambria"/>
              <a:cs typeface="Cambria"/>
              <a:sym typeface="Cambria"/>
            </a:endParaRPr>
          </a:p>
          <a:p>
            <a:pPr marL="914400" marR="0" lvl="0" indent="0" algn="l" rtl="0">
              <a:lnSpc>
                <a:spcPct val="115000"/>
              </a:lnSpc>
              <a:spcBef>
                <a:spcPts val="1200"/>
              </a:spcBef>
              <a:spcAft>
                <a:spcPts val="0"/>
              </a:spcAft>
              <a:buClr>
                <a:schemeClr val="dk1"/>
              </a:buClr>
              <a:buSzPts val="1100"/>
              <a:buFont typeface="Arial"/>
              <a:buNone/>
            </a:pPr>
            <a:r>
              <a:rPr lang="en-US" sz="1800" b="0" i="0" u="none" strike="noStrike" cap="none" dirty="0">
                <a:solidFill>
                  <a:schemeClr val="dk1"/>
                </a:solidFill>
                <a:latin typeface="Cambria"/>
                <a:ea typeface="Cambria"/>
                <a:cs typeface="Cambria"/>
                <a:sym typeface="Cambria"/>
              </a:rPr>
              <a:t>1)      It can be sensitive to the choice of kernel, which determines how the data is transformed into a higher-dimensional space.</a:t>
            </a:r>
            <a:endParaRPr sz="1800" b="0" i="0" u="none" strike="noStrike" cap="none" dirty="0">
              <a:solidFill>
                <a:schemeClr val="dk1"/>
              </a:solidFill>
              <a:latin typeface="Cambria"/>
              <a:ea typeface="Cambria"/>
              <a:cs typeface="Cambria"/>
              <a:sym typeface="Cambria"/>
            </a:endParaRPr>
          </a:p>
          <a:p>
            <a:pPr marL="0" marR="0" lvl="0" indent="0" algn="l" rtl="0">
              <a:lnSpc>
                <a:spcPct val="100000"/>
              </a:lnSpc>
              <a:spcBef>
                <a:spcPts val="1200"/>
              </a:spcBef>
              <a:spcAft>
                <a:spcPts val="0"/>
              </a:spcAft>
              <a:buClr>
                <a:srgbClr val="000000"/>
              </a:buClr>
              <a:buSzPts val="2100"/>
              <a:buFont typeface="Arial"/>
              <a:buNone/>
            </a:pPr>
            <a:endParaRPr sz="2100" b="0" i="0" u="none" strike="noStrike" cap="none" dirty="0">
              <a:solidFill>
                <a:schemeClr val="dk1"/>
              </a:solidFill>
              <a:latin typeface="Cambria"/>
              <a:ea typeface="Cambria"/>
              <a:cs typeface="Cambria"/>
              <a:sym typeface="Cambria"/>
            </a:endParaRPr>
          </a:p>
        </p:txBody>
      </p:sp>
      <p:pic>
        <p:nvPicPr>
          <p:cNvPr id="384" name="Google Shape;384;g2b63238c344_1_14" descr="A person looking at a robot&#10;&#10;Description automatically generated"/>
          <p:cNvPicPr preferRelativeResize="0"/>
          <p:nvPr/>
        </p:nvPicPr>
        <p:blipFill rotWithShape="1">
          <a:blip r:embed="rId4">
            <a:alphaModFix amt="85000"/>
          </a:blip>
          <a:srcRect b="8634"/>
          <a:stretch/>
        </p:blipFill>
        <p:spPr>
          <a:xfrm>
            <a:off x="6946811" y="2702433"/>
            <a:ext cx="2197200" cy="2199600"/>
          </a:xfrm>
          <a:prstGeom prst="ellipse">
            <a:avLst/>
          </a:prstGeom>
          <a:noFill/>
          <a:ln>
            <a:noFill/>
          </a:ln>
        </p:spPr>
      </p:pic>
      <p:sp>
        <p:nvSpPr>
          <p:cNvPr id="385" name="Google Shape;385;g2b63238c344_1_14"/>
          <p:cNvSpPr txBox="1"/>
          <p:nvPr/>
        </p:nvSpPr>
        <p:spPr>
          <a:xfrm>
            <a:off x="8760600" y="4795578"/>
            <a:ext cx="383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31</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9"/>
          <p:cNvSpPr txBox="1">
            <a:spLocks noGrp="1"/>
          </p:cNvSpPr>
          <p:nvPr>
            <p:ph type="title"/>
          </p:nvPr>
        </p:nvSpPr>
        <p:spPr>
          <a:xfrm>
            <a:off x="66228" y="216837"/>
            <a:ext cx="2907431"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dirty="0"/>
              <a:t>AI model: Blood Pressure</a:t>
            </a:r>
            <a:endParaRPr sz="3000" dirty="0"/>
          </a:p>
        </p:txBody>
      </p:sp>
      <p:pic>
        <p:nvPicPr>
          <p:cNvPr id="391" name="Google Shape;391;p29"/>
          <p:cNvPicPr preferRelativeResize="0"/>
          <p:nvPr/>
        </p:nvPicPr>
        <p:blipFill rotWithShape="1">
          <a:blip r:embed="rId3">
            <a:alphaModFix/>
          </a:blip>
          <a:srcRect/>
          <a:stretch/>
        </p:blipFill>
        <p:spPr>
          <a:xfrm>
            <a:off x="66228" y="511123"/>
            <a:ext cx="8803387" cy="4121253"/>
          </a:xfrm>
          <a:prstGeom prst="rect">
            <a:avLst/>
          </a:prstGeom>
          <a:noFill/>
          <a:ln>
            <a:noFill/>
          </a:ln>
        </p:spPr>
      </p:pic>
      <p:sp>
        <p:nvSpPr>
          <p:cNvPr id="392" name="Google Shape;392;p29"/>
          <p:cNvSpPr txBox="1"/>
          <p:nvPr/>
        </p:nvSpPr>
        <p:spPr>
          <a:xfrm>
            <a:off x="274373" y="665350"/>
            <a:ext cx="8293627" cy="4016444"/>
          </a:xfrm>
          <a:prstGeom prst="rect">
            <a:avLst/>
          </a:prstGeom>
          <a:noFill/>
          <a:ln>
            <a:noFill/>
          </a:ln>
        </p:spPr>
        <p:txBody>
          <a:bodyPr spcFirstLastPara="1" wrap="square" lIns="91425" tIns="45700" rIns="91425" bIns="45700" anchor="t" anchorCtr="0">
            <a:spAutoFit/>
          </a:bodyPr>
          <a:lstStyle/>
          <a:p>
            <a:pPr marL="0" marR="0" lvl="0" indent="0" algn="ctr" rtl="0">
              <a:lnSpc>
                <a:spcPct val="115000"/>
              </a:lnSpc>
              <a:spcBef>
                <a:spcPts val="1200"/>
              </a:spcBef>
              <a:spcAft>
                <a:spcPts val="0"/>
              </a:spcAft>
              <a:buClr>
                <a:schemeClr val="dk1"/>
              </a:buClr>
              <a:buSzPts val="1100"/>
              <a:buFont typeface="Arial"/>
              <a:buNone/>
            </a:pPr>
            <a:r>
              <a:rPr lang="en-US" sz="1800" b="0" i="0" u="none" strike="noStrike" cap="none" dirty="0">
                <a:solidFill>
                  <a:srgbClr val="000000"/>
                </a:solidFill>
                <a:latin typeface="Cambria"/>
                <a:ea typeface="Cambria"/>
                <a:cs typeface="Cambria"/>
                <a:sym typeface="Cambria"/>
              </a:rPr>
              <a:t>The Blood Pressure Model (K-means)</a:t>
            </a:r>
            <a:endParaRPr lang="en-US" sz="1800" dirty="0">
              <a:latin typeface="Cambria"/>
              <a:ea typeface="Cambria"/>
              <a:cs typeface="Cambria"/>
              <a:sym typeface="Cambria"/>
            </a:endParaRPr>
          </a:p>
          <a:p>
            <a:pPr marL="0" marR="0" lvl="0" indent="0" rtl="0">
              <a:lnSpc>
                <a:spcPct val="115000"/>
              </a:lnSpc>
              <a:spcBef>
                <a:spcPts val="1200"/>
              </a:spcBef>
              <a:spcAft>
                <a:spcPts val="0"/>
              </a:spcAft>
              <a:buClr>
                <a:schemeClr val="dk1"/>
              </a:buClr>
              <a:buSzPts val="1100"/>
              <a:buFont typeface="Arial"/>
              <a:buNone/>
            </a:pPr>
            <a:r>
              <a:rPr lang="en-US" sz="1800" b="0" i="0" u="none" strike="noStrike" cap="none" dirty="0">
                <a:solidFill>
                  <a:srgbClr val="000000"/>
                </a:solidFill>
                <a:latin typeface="Cambria"/>
                <a:ea typeface="Cambria"/>
                <a:cs typeface="Cambria"/>
                <a:sym typeface="Cambria"/>
              </a:rPr>
              <a:t>After acquiring the cleaned and preprocessed data from the DBMS team , we started by what is called the ( Elbow Method ) to define the number of clusters that w will be using , we started the code by assigning (</a:t>
            </a:r>
            <a:r>
              <a:rPr lang="en-US" sz="1800" b="0" i="0" u="none" strike="noStrike" cap="none" dirty="0" err="1">
                <a:solidFill>
                  <a:srgbClr val="000000"/>
                </a:solidFill>
                <a:latin typeface="Cambria"/>
                <a:ea typeface="Cambria"/>
                <a:cs typeface="Cambria"/>
                <a:sym typeface="Cambria"/>
              </a:rPr>
              <a:t>sse</a:t>
            </a:r>
            <a:r>
              <a:rPr lang="en-US" sz="1800" b="0" i="0" u="none" strike="noStrike" cap="none" dirty="0">
                <a:solidFill>
                  <a:srgbClr val="000000"/>
                </a:solidFill>
                <a:latin typeface="Cambria"/>
                <a:ea typeface="Cambria"/>
                <a:cs typeface="Cambria"/>
                <a:sym typeface="Cambria"/>
              </a:rPr>
              <a:t>)which is an empty list then we determined the range from 1 to 11 and stored the range in variable (</a:t>
            </a:r>
            <a:r>
              <a:rPr lang="en-US" sz="1800" b="0" i="0" u="none" strike="noStrike" cap="none" dirty="0" err="1">
                <a:solidFill>
                  <a:srgbClr val="000000"/>
                </a:solidFill>
                <a:latin typeface="Cambria"/>
                <a:ea typeface="Cambria"/>
                <a:cs typeface="Cambria"/>
                <a:sym typeface="Cambria"/>
              </a:rPr>
              <a:t>k_range</a:t>
            </a:r>
            <a:r>
              <a:rPr lang="en-US" sz="1800" b="0" i="0" u="none" strike="noStrike" cap="none" dirty="0">
                <a:solidFill>
                  <a:srgbClr val="000000"/>
                </a:solidFill>
                <a:latin typeface="Cambria"/>
                <a:ea typeface="Cambria"/>
                <a:cs typeface="Cambria"/>
                <a:sym typeface="Cambria"/>
              </a:rPr>
              <a:t>) , then we made a for loop to make sure that the k which is the variable for the number of clusters runs over the desired range , then we fit the loop to the columns of “diastolic , systolic “ after </a:t>
            </a:r>
            <a:r>
              <a:rPr lang="en-US" sz="1800" b="0" i="0" u="none" strike="noStrike" cap="none" dirty="0" err="1">
                <a:solidFill>
                  <a:srgbClr val="000000"/>
                </a:solidFill>
                <a:latin typeface="Cambria"/>
                <a:ea typeface="Cambria"/>
                <a:cs typeface="Cambria"/>
                <a:sym typeface="Cambria"/>
              </a:rPr>
              <a:t>thet</a:t>
            </a:r>
            <a:r>
              <a:rPr lang="en-US" sz="1800" b="0" i="0" u="none" strike="noStrike" cap="none" dirty="0">
                <a:solidFill>
                  <a:srgbClr val="000000"/>
                </a:solidFill>
                <a:latin typeface="Cambria"/>
                <a:ea typeface="Cambria"/>
                <a:cs typeface="Cambria"/>
                <a:sym typeface="Cambria"/>
              </a:rPr>
              <a:t> we append the data to the empty list which we previously introduced with the “inertia_” which calculate the square error.</a:t>
            </a:r>
            <a:endParaRPr sz="18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120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p:txBody>
      </p:sp>
      <p:sp>
        <p:nvSpPr>
          <p:cNvPr id="393" name="Google Shape;393;p29"/>
          <p:cNvSpPr txBox="1"/>
          <p:nvPr/>
        </p:nvSpPr>
        <p:spPr>
          <a:xfrm>
            <a:off x="8760562" y="4835764"/>
            <a:ext cx="38343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32</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30"/>
          <p:cNvSpPr txBox="1">
            <a:spLocks noGrp="1"/>
          </p:cNvSpPr>
          <p:nvPr>
            <p:ph type="title"/>
          </p:nvPr>
        </p:nvSpPr>
        <p:spPr>
          <a:xfrm>
            <a:off x="66228" y="216837"/>
            <a:ext cx="2104543"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399" name="Google Shape;399;p30"/>
          <p:cNvPicPr preferRelativeResize="0"/>
          <p:nvPr/>
        </p:nvPicPr>
        <p:blipFill rotWithShape="1">
          <a:blip r:embed="rId3">
            <a:alphaModFix/>
          </a:blip>
          <a:srcRect/>
          <a:stretch/>
        </p:blipFill>
        <p:spPr>
          <a:xfrm>
            <a:off x="66228" y="511123"/>
            <a:ext cx="8803387" cy="4121253"/>
          </a:xfrm>
          <a:prstGeom prst="rect">
            <a:avLst/>
          </a:prstGeom>
          <a:noFill/>
          <a:ln>
            <a:noFill/>
          </a:ln>
        </p:spPr>
      </p:pic>
      <p:pic>
        <p:nvPicPr>
          <p:cNvPr id="400" name="Google Shape;400;p30"/>
          <p:cNvPicPr preferRelativeResize="0"/>
          <p:nvPr/>
        </p:nvPicPr>
        <p:blipFill rotWithShape="1">
          <a:blip r:embed="rId4">
            <a:alphaModFix/>
          </a:blip>
          <a:srcRect/>
          <a:stretch/>
        </p:blipFill>
        <p:spPr>
          <a:xfrm>
            <a:off x="442913" y="1233488"/>
            <a:ext cx="8258175" cy="2676525"/>
          </a:xfrm>
          <a:prstGeom prst="rect">
            <a:avLst/>
          </a:prstGeom>
          <a:noFill/>
          <a:ln>
            <a:noFill/>
          </a:ln>
        </p:spPr>
      </p:pic>
      <p:sp>
        <p:nvSpPr>
          <p:cNvPr id="401" name="Google Shape;401;p30"/>
          <p:cNvSpPr txBox="1"/>
          <p:nvPr/>
        </p:nvSpPr>
        <p:spPr>
          <a:xfrm>
            <a:off x="442913" y="3963417"/>
            <a:ext cx="106677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Fira Sans Extra Condensed"/>
              </a:rPr>
              <a:t>(</a:t>
            </a:r>
            <a:r>
              <a:rPr lang="en-US" dirty="0">
                <a:latin typeface="Calibri" panose="020F0502020204030204" pitchFamily="34" charset="0"/>
                <a:ea typeface="Calibri" panose="020F0502020204030204" pitchFamily="34" charset="0"/>
                <a:cs typeface="Calibri" panose="020F0502020204030204" pitchFamily="34" charset="0"/>
                <a:sym typeface="Fira Sans Extra Condensed"/>
              </a:rPr>
              <a:t>9</a:t>
            </a:r>
            <a:r>
              <a:rPr lang="en-US"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Fira Sans Extra Condensed"/>
              </a:rPr>
              <a:t>)</a:t>
            </a:r>
            <a:endParaRPr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02" name="Google Shape;402;p30"/>
          <p:cNvSpPr txBox="1"/>
          <p:nvPr/>
        </p:nvSpPr>
        <p:spPr>
          <a:xfrm>
            <a:off x="8760562"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33</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2b63238c344_1_28"/>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08" name="Google Shape;408;g2b63238c344_1_28"/>
          <p:cNvPicPr preferRelativeResize="0"/>
          <p:nvPr/>
        </p:nvPicPr>
        <p:blipFill rotWithShape="1">
          <a:blip r:embed="rId3">
            <a:alphaModFix/>
          </a:blip>
          <a:srcRect/>
          <a:stretch/>
        </p:blipFill>
        <p:spPr>
          <a:xfrm>
            <a:off x="66228" y="511123"/>
            <a:ext cx="8803386" cy="4121253"/>
          </a:xfrm>
          <a:prstGeom prst="rect">
            <a:avLst/>
          </a:prstGeom>
          <a:noFill/>
          <a:ln>
            <a:noFill/>
          </a:ln>
        </p:spPr>
      </p:pic>
      <p:sp>
        <p:nvSpPr>
          <p:cNvPr id="409" name="Google Shape;409;g2b63238c344_1_28"/>
          <p:cNvSpPr txBox="1"/>
          <p:nvPr/>
        </p:nvSpPr>
        <p:spPr>
          <a:xfrm>
            <a:off x="367400" y="778875"/>
            <a:ext cx="8229600" cy="368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mbria"/>
                <a:ea typeface="Cambria"/>
                <a:cs typeface="Cambria"/>
                <a:sym typeface="Cambria"/>
              </a:rPr>
              <a:t>We then used the matplotlib which we imported previously as plt , so that the model can generate a graph to help use visualize the data on that graph ,the we determined the x label and the y label on the graph .</a:t>
            </a:r>
            <a:endParaRPr sz="1800" b="0" i="0" u="none" strike="noStrike" cap="none">
              <a:solidFill>
                <a:schemeClr val="dk1"/>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mbria"/>
              <a:ea typeface="Cambria"/>
              <a:cs typeface="Cambria"/>
              <a:sym typeface="Cambria"/>
            </a:endParaRPr>
          </a:p>
        </p:txBody>
      </p:sp>
      <p:pic>
        <p:nvPicPr>
          <p:cNvPr id="410" name="Google Shape;410;g2b63238c344_1_28"/>
          <p:cNvPicPr preferRelativeResize="0"/>
          <p:nvPr/>
        </p:nvPicPr>
        <p:blipFill rotWithShape="1">
          <a:blip r:embed="rId4">
            <a:alphaModFix/>
          </a:blip>
          <a:srcRect/>
          <a:stretch/>
        </p:blipFill>
        <p:spPr>
          <a:xfrm>
            <a:off x="509588" y="2019300"/>
            <a:ext cx="8124825" cy="1104900"/>
          </a:xfrm>
          <a:prstGeom prst="rect">
            <a:avLst/>
          </a:prstGeom>
          <a:noFill/>
          <a:ln>
            <a:noFill/>
          </a:ln>
        </p:spPr>
      </p:pic>
      <p:sp>
        <p:nvSpPr>
          <p:cNvPr id="411" name="Google Shape;411;g2b63238c344_1_28"/>
          <p:cNvSpPr txBox="1"/>
          <p:nvPr/>
        </p:nvSpPr>
        <p:spPr>
          <a:xfrm>
            <a:off x="1115122" y="3590693"/>
            <a:ext cx="12968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Fira Sans Extra Condensed"/>
              </a:rPr>
              <a:t>(</a:t>
            </a:r>
            <a:r>
              <a:rPr lang="en-US" dirty="0">
                <a:latin typeface="Calibri" panose="020F0502020204030204" pitchFamily="34" charset="0"/>
                <a:ea typeface="Calibri" panose="020F0502020204030204" pitchFamily="34" charset="0"/>
                <a:cs typeface="Calibri" panose="020F0502020204030204" pitchFamily="34" charset="0"/>
                <a:sym typeface="Fira Sans Extra Condensed"/>
              </a:rPr>
              <a:t>10</a:t>
            </a:r>
            <a:r>
              <a:rPr lang="en-US"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Fira Sans Extra Condensed"/>
              </a:rPr>
              <a:t>)</a:t>
            </a:r>
            <a:endParaRPr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12" name="Google Shape;412;g2b63238c344_1_28"/>
          <p:cNvSpPr txBox="1"/>
          <p:nvPr/>
        </p:nvSpPr>
        <p:spPr>
          <a:xfrm>
            <a:off x="8760562" y="477277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34</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2b63238c344_1_40"/>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18" name="Google Shape;418;g2b63238c344_1_40"/>
          <p:cNvPicPr preferRelativeResize="0"/>
          <p:nvPr/>
        </p:nvPicPr>
        <p:blipFill rotWithShape="1">
          <a:blip r:embed="rId3">
            <a:alphaModFix/>
          </a:blip>
          <a:srcRect/>
          <a:stretch/>
        </p:blipFill>
        <p:spPr>
          <a:xfrm>
            <a:off x="118946" y="511123"/>
            <a:ext cx="8750668" cy="4506926"/>
          </a:xfrm>
          <a:prstGeom prst="rect">
            <a:avLst/>
          </a:prstGeom>
          <a:noFill/>
          <a:ln>
            <a:noFill/>
          </a:ln>
        </p:spPr>
      </p:pic>
      <p:sp>
        <p:nvSpPr>
          <p:cNvPr id="419" name="Google Shape;419;g2b63238c344_1_40"/>
          <p:cNvSpPr txBox="1"/>
          <p:nvPr/>
        </p:nvSpPr>
        <p:spPr>
          <a:xfrm>
            <a:off x="367400" y="778875"/>
            <a:ext cx="8229600" cy="3688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mbria"/>
              <a:ea typeface="Cambria"/>
              <a:cs typeface="Cambria"/>
              <a:sym typeface="Cambria"/>
            </a:endParaRPr>
          </a:p>
        </p:txBody>
      </p:sp>
      <p:pic>
        <p:nvPicPr>
          <p:cNvPr id="420" name="Google Shape;420;g2b63238c344_1_40"/>
          <p:cNvPicPr preferRelativeResize="0"/>
          <p:nvPr/>
        </p:nvPicPr>
        <p:blipFill rotWithShape="1">
          <a:blip r:embed="rId4">
            <a:alphaModFix/>
          </a:blip>
          <a:srcRect/>
          <a:stretch/>
        </p:blipFill>
        <p:spPr>
          <a:xfrm>
            <a:off x="980719" y="778875"/>
            <a:ext cx="7002961" cy="3688501"/>
          </a:xfrm>
          <a:prstGeom prst="rect">
            <a:avLst/>
          </a:prstGeom>
          <a:noFill/>
          <a:ln>
            <a:noFill/>
          </a:ln>
        </p:spPr>
      </p:pic>
      <p:sp>
        <p:nvSpPr>
          <p:cNvPr id="421" name="Google Shape;421;g2b63238c344_1_40"/>
          <p:cNvSpPr txBox="1"/>
          <p:nvPr/>
        </p:nvSpPr>
        <p:spPr>
          <a:xfrm>
            <a:off x="1040781" y="4606639"/>
            <a:ext cx="136401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a:t>
            </a:r>
            <a:r>
              <a:rPr lang="en-US" dirty="0">
                <a:latin typeface="Fira Sans Extra Condensed"/>
                <a:ea typeface="Fira Sans Extra Condensed"/>
                <a:cs typeface="Fira Sans Extra Condensed"/>
                <a:sym typeface="Fira Sans Extra Condensed"/>
              </a:rPr>
              <a:t>11</a:t>
            </a:r>
            <a:r>
              <a:rPr lang="en-US" sz="1400" b="0" i="0" u="none" strike="noStrike" cap="none" dirty="0">
                <a:solidFill>
                  <a:srgbClr val="000000"/>
                </a:solidFill>
                <a:latin typeface="Fira Sans Extra Condensed"/>
                <a:ea typeface="Fira Sans Extra Condensed"/>
                <a:cs typeface="Fira Sans Extra Condensed"/>
                <a:sym typeface="Fira Sans Extra Condensed"/>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22" name="Google Shape;422;g2b63238c344_1_40"/>
          <p:cNvSpPr txBox="1"/>
          <p:nvPr/>
        </p:nvSpPr>
        <p:spPr>
          <a:xfrm>
            <a:off x="8800860" y="4822082"/>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35</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31"/>
          <p:cNvSpPr txBox="1">
            <a:spLocks noGrp="1"/>
          </p:cNvSpPr>
          <p:nvPr>
            <p:ph type="title"/>
          </p:nvPr>
        </p:nvSpPr>
        <p:spPr>
          <a:xfrm>
            <a:off x="66228" y="216837"/>
            <a:ext cx="2104543"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28" name="Google Shape;428;p31"/>
          <p:cNvPicPr preferRelativeResize="0"/>
          <p:nvPr/>
        </p:nvPicPr>
        <p:blipFill rotWithShape="1">
          <a:blip r:embed="rId3">
            <a:alphaModFix/>
          </a:blip>
          <a:srcRect/>
          <a:stretch/>
        </p:blipFill>
        <p:spPr>
          <a:xfrm>
            <a:off x="66228" y="511123"/>
            <a:ext cx="8803387" cy="4121253"/>
          </a:xfrm>
          <a:prstGeom prst="rect">
            <a:avLst/>
          </a:prstGeom>
          <a:noFill/>
          <a:ln>
            <a:noFill/>
          </a:ln>
        </p:spPr>
      </p:pic>
      <p:sp>
        <p:nvSpPr>
          <p:cNvPr id="429" name="Google Shape;429;p31"/>
          <p:cNvSpPr txBox="1"/>
          <p:nvPr/>
        </p:nvSpPr>
        <p:spPr>
          <a:xfrm>
            <a:off x="411139" y="793213"/>
            <a:ext cx="6204725" cy="23450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100"/>
              <a:buFont typeface="Arial"/>
              <a:buNone/>
            </a:pPr>
            <a:r>
              <a:rPr lang="en-US" sz="1800" b="0" i="0" u="none" strike="noStrike" cap="none" dirty="0">
                <a:solidFill>
                  <a:schemeClr val="dk1"/>
                </a:solidFill>
                <a:latin typeface="Cambria"/>
                <a:ea typeface="Cambria"/>
                <a:cs typeface="Cambria"/>
                <a:sym typeface="Cambria"/>
              </a:rPr>
              <a:t>From the graph above we concluded that that there will be 4 clusters , then we fit the data with the 3 clusters , the we created a new column in the data table which we called it “clusters” that was given the values of the result of the predicted clusters .</a:t>
            </a:r>
            <a:endParaRPr sz="1800" b="0" i="0" u="none" strike="noStrike" cap="none" dirty="0">
              <a:solidFill>
                <a:schemeClr val="dk1"/>
              </a:solidFill>
              <a:latin typeface="Cambria"/>
              <a:ea typeface="Cambria"/>
              <a:cs typeface="Cambria"/>
              <a:sym typeface="Cambria"/>
            </a:endParaRPr>
          </a:p>
        </p:txBody>
      </p:sp>
      <p:sp>
        <p:nvSpPr>
          <p:cNvPr id="430" name="Google Shape;430;p31"/>
          <p:cNvSpPr txBox="1"/>
          <p:nvPr/>
        </p:nvSpPr>
        <p:spPr>
          <a:xfrm>
            <a:off x="8760562"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36</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2"/>
          <p:cNvSpPr txBox="1">
            <a:spLocks noGrp="1"/>
          </p:cNvSpPr>
          <p:nvPr>
            <p:ph type="title"/>
          </p:nvPr>
        </p:nvSpPr>
        <p:spPr>
          <a:xfrm>
            <a:off x="66228" y="216837"/>
            <a:ext cx="2104543"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36" name="Google Shape;436;p32"/>
          <p:cNvPicPr preferRelativeResize="0"/>
          <p:nvPr/>
        </p:nvPicPr>
        <p:blipFill rotWithShape="1">
          <a:blip r:embed="rId3">
            <a:alphaModFix/>
          </a:blip>
          <a:srcRect/>
          <a:stretch/>
        </p:blipFill>
        <p:spPr>
          <a:xfrm>
            <a:off x="163551" y="511123"/>
            <a:ext cx="8706064" cy="4539236"/>
          </a:xfrm>
          <a:prstGeom prst="rect">
            <a:avLst/>
          </a:prstGeom>
          <a:noFill/>
          <a:ln>
            <a:noFill/>
          </a:ln>
        </p:spPr>
      </p:pic>
      <p:pic>
        <p:nvPicPr>
          <p:cNvPr id="437" name="Google Shape;437;p32"/>
          <p:cNvPicPr preferRelativeResize="0"/>
          <p:nvPr/>
        </p:nvPicPr>
        <p:blipFill rotWithShape="1">
          <a:blip r:embed="rId4">
            <a:alphaModFix/>
          </a:blip>
          <a:srcRect/>
          <a:stretch/>
        </p:blipFill>
        <p:spPr>
          <a:xfrm>
            <a:off x="514350" y="699550"/>
            <a:ext cx="7738051" cy="3809500"/>
          </a:xfrm>
          <a:prstGeom prst="rect">
            <a:avLst/>
          </a:prstGeom>
          <a:noFill/>
          <a:ln>
            <a:noFill/>
          </a:ln>
        </p:spPr>
      </p:pic>
      <p:sp>
        <p:nvSpPr>
          <p:cNvPr id="438" name="Google Shape;438;p32"/>
          <p:cNvSpPr txBox="1"/>
          <p:nvPr/>
        </p:nvSpPr>
        <p:spPr>
          <a:xfrm>
            <a:off x="631902" y="4638452"/>
            <a:ext cx="59796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Fira Sans Extra Condensed"/>
                <a:ea typeface="Fira Sans Extra Condensed"/>
                <a:cs typeface="Fira Sans Extra Condensed"/>
                <a:sym typeface="Fira Sans Extra Condensed"/>
              </a:rPr>
              <a:t>Fig(4)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2"/>
          <p:cNvSpPr txBox="1"/>
          <p:nvPr/>
        </p:nvSpPr>
        <p:spPr>
          <a:xfrm>
            <a:off x="8775219"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37</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2b63238c344_1_51"/>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45" name="Google Shape;445;g2b63238c344_1_51"/>
          <p:cNvPicPr preferRelativeResize="0"/>
          <p:nvPr/>
        </p:nvPicPr>
        <p:blipFill rotWithShape="1">
          <a:blip r:embed="rId3">
            <a:alphaModFix/>
          </a:blip>
          <a:srcRect/>
          <a:stretch/>
        </p:blipFill>
        <p:spPr>
          <a:xfrm>
            <a:off x="66228" y="511123"/>
            <a:ext cx="8803386" cy="4121253"/>
          </a:xfrm>
          <a:prstGeom prst="rect">
            <a:avLst/>
          </a:prstGeom>
          <a:noFill/>
          <a:ln>
            <a:noFill/>
          </a:ln>
        </p:spPr>
      </p:pic>
      <p:sp>
        <p:nvSpPr>
          <p:cNvPr id="446" name="Google Shape;446;g2b63238c344_1_51"/>
          <p:cNvSpPr txBox="1"/>
          <p:nvPr/>
        </p:nvSpPr>
        <p:spPr>
          <a:xfrm>
            <a:off x="676000" y="911125"/>
            <a:ext cx="5569800" cy="2718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chemeClr val="dk1"/>
              </a:buClr>
              <a:buSzPts val="1100"/>
              <a:buFont typeface="Arial"/>
              <a:buNone/>
            </a:pPr>
            <a:r>
              <a:rPr lang="en-US" sz="2100" b="0" i="0" u="none" strike="noStrike" cap="none">
                <a:solidFill>
                  <a:schemeClr val="dk1"/>
                </a:solidFill>
                <a:latin typeface="Cambria"/>
                <a:ea typeface="Cambria"/>
                <a:cs typeface="Cambria"/>
                <a:sym typeface="Cambria"/>
              </a:rPr>
              <a:t>Then we prepared the scatter plot by assigning each cluster to a specific color so that we can differentiate between them on the plot , the we determined the x label and the y label on the plot .</a:t>
            </a:r>
            <a:endParaRPr sz="2100" b="0" i="0" u="none" strike="noStrike" cap="none">
              <a:solidFill>
                <a:schemeClr val="dk1"/>
              </a:solidFill>
              <a:latin typeface="Cambria"/>
              <a:ea typeface="Cambria"/>
              <a:cs typeface="Cambria"/>
              <a:sym typeface="Cambria"/>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chemeClr val="dk1"/>
              </a:solidFill>
              <a:latin typeface="Roboto"/>
              <a:ea typeface="Roboto"/>
              <a:cs typeface="Roboto"/>
              <a:sym typeface="Roboto"/>
            </a:endParaRPr>
          </a:p>
        </p:txBody>
      </p:sp>
      <p:sp>
        <p:nvSpPr>
          <p:cNvPr id="447" name="Google Shape;447;g2b63238c344_1_51"/>
          <p:cNvSpPr txBox="1"/>
          <p:nvPr/>
        </p:nvSpPr>
        <p:spPr>
          <a:xfrm>
            <a:off x="8760562"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38</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2b63238c344_1_59"/>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53" name="Google Shape;453;g2b63238c344_1_59"/>
          <p:cNvPicPr preferRelativeResize="0"/>
          <p:nvPr/>
        </p:nvPicPr>
        <p:blipFill rotWithShape="1">
          <a:blip r:embed="rId3">
            <a:alphaModFix/>
          </a:blip>
          <a:srcRect/>
          <a:stretch/>
        </p:blipFill>
        <p:spPr>
          <a:xfrm>
            <a:off x="66225" y="511125"/>
            <a:ext cx="8803400" cy="4632375"/>
          </a:xfrm>
          <a:prstGeom prst="rect">
            <a:avLst/>
          </a:prstGeom>
          <a:noFill/>
          <a:ln>
            <a:noFill/>
          </a:ln>
        </p:spPr>
      </p:pic>
      <p:pic>
        <p:nvPicPr>
          <p:cNvPr id="454" name="Google Shape;454;g2b63238c344_1_59"/>
          <p:cNvPicPr preferRelativeResize="0"/>
          <p:nvPr/>
        </p:nvPicPr>
        <p:blipFill rotWithShape="1">
          <a:blip r:embed="rId4">
            <a:alphaModFix/>
          </a:blip>
          <a:srcRect/>
          <a:stretch/>
        </p:blipFill>
        <p:spPr>
          <a:xfrm>
            <a:off x="1072775" y="721500"/>
            <a:ext cx="6554301" cy="4216251"/>
          </a:xfrm>
          <a:prstGeom prst="rect">
            <a:avLst/>
          </a:prstGeom>
          <a:noFill/>
          <a:ln>
            <a:noFill/>
          </a:ln>
        </p:spPr>
      </p:pic>
      <p:sp>
        <p:nvSpPr>
          <p:cNvPr id="455" name="Google Shape;455;g2b63238c344_1_59"/>
          <p:cNvSpPr txBox="1"/>
          <p:nvPr/>
        </p:nvSpPr>
        <p:spPr>
          <a:xfrm>
            <a:off x="483220" y="4728117"/>
            <a:ext cx="86318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(12)</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56" name="Google Shape;456;g2b63238c344_1_59"/>
          <p:cNvSpPr txBox="1"/>
          <p:nvPr/>
        </p:nvSpPr>
        <p:spPr>
          <a:xfrm>
            <a:off x="8760562"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39</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26"/>
          <p:cNvSpPr txBox="1">
            <a:spLocks noGrp="1"/>
          </p:cNvSpPr>
          <p:nvPr>
            <p:ph type="title"/>
          </p:nvPr>
        </p:nvSpPr>
        <p:spPr>
          <a:xfrm>
            <a:off x="609599" y="414388"/>
            <a:ext cx="2308302"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u="sng" dirty="0"/>
              <a:t>Abstract</a:t>
            </a:r>
            <a:r>
              <a:rPr lang="en-US" u="sng" dirty="0"/>
              <a:t>:</a:t>
            </a:r>
            <a:endParaRPr u="sng" dirty="0"/>
          </a:p>
        </p:txBody>
      </p:sp>
      <p:sp>
        <p:nvSpPr>
          <p:cNvPr id="68" name="Google Shape;68;p26"/>
          <p:cNvSpPr txBox="1"/>
          <p:nvPr/>
        </p:nvSpPr>
        <p:spPr>
          <a:xfrm>
            <a:off x="499975" y="943175"/>
            <a:ext cx="5972400" cy="338700"/>
          </a:xfrm>
          <a:prstGeom prst="rect">
            <a:avLst/>
          </a:prstGeom>
          <a:noFill/>
          <a:ln>
            <a:noFill/>
          </a:ln>
        </p:spPr>
        <p:txBody>
          <a:bodyPr spcFirstLastPara="1" wrap="square" lIns="91425" tIns="45700" rIns="91425" bIns="45700" anchor="t" anchorCtr="0">
            <a:spAutoFit/>
          </a:bodyPr>
          <a:lstStyle/>
          <a:p>
            <a:pPr marL="95250" marR="0" lvl="0" indent="0" algn="l" rtl="0">
              <a:lnSpc>
                <a:spcPct val="100000"/>
              </a:lnSpc>
              <a:spcBef>
                <a:spcPts val="0"/>
              </a:spcBef>
              <a:spcAft>
                <a:spcPts val="0"/>
              </a:spcAft>
              <a:buClr>
                <a:srgbClr val="000000"/>
              </a:buClr>
              <a:buSzPts val="1500"/>
              <a:buFont typeface="Noto Sans Symbols"/>
              <a:buNone/>
            </a:pPr>
            <a:endParaRPr sz="1600" b="0" i="0" u="none" strike="noStrike" cap="none">
              <a:solidFill>
                <a:srgbClr val="000000"/>
              </a:solidFill>
              <a:latin typeface="Arial"/>
              <a:ea typeface="Arial"/>
              <a:cs typeface="Arial"/>
              <a:sym typeface="Arial"/>
            </a:endParaRPr>
          </a:p>
        </p:txBody>
      </p:sp>
      <p:sp>
        <p:nvSpPr>
          <p:cNvPr id="69" name="Google Shape;69;p26"/>
          <p:cNvSpPr txBox="1"/>
          <p:nvPr/>
        </p:nvSpPr>
        <p:spPr>
          <a:xfrm>
            <a:off x="8908377" y="4809893"/>
            <a:ext cx="4571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4</a:t>
            </a:r>
            <a:endParaRPr sz="1400" b="0" i="0" u="none" strike="noStrike" cap="none" dirty="0">
              <a:solidFill>
                <a:srgbClr val="000000"/>
              </a:solidFill>
              <a:latin typeface="Arial"/>
              <a:ea typeface="Arial"/>
              <a:cs typeface="Arial"/>
              <a:sym typeface="Arial"/>
            </a:endParaRPr>
          </a:p>
        </p:txBody>
      </p:sp>
      <p:sp>
        <p:nvSpPr>
          <p:cNvPr id="70" name="Google Shape;70;p26"/>
          <p:cNvSpPr txBox="1"/>
          <p:nvPr/>
        </p:nvSpPr>
        <p:spPr>
          <a:xfrm>
            <a:off x="742030" y="2424033"/>
            <a:ext cx="6654000" cy="338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p:txBody>
      </p:sp>
      <p:pic>
        <p:nvPicPr>
          <p:cNvPr id="71" name="Google Shape;71;p26"/>
          <p:cNvPicPr preferRelativeResize="0"/>
          <p:nvPr/>
        </p:nvPicPr>
        <p:blipFill rotWithShape="1">
          <a:blip r:embed="rId3">
            <a:alphaModFix/>
          </a:blip>
          <a:srcRect/>
          <a:stretch/>
        </p:blipFill>
        <p:spPr>
          <a:xfrm>
            <a:off x="260175" y="577462"/>
            <a:ext cx="8323450" cy="4370526"/>
          </a:xfrm>
          <a:prstGeom prst="rect">
            <a:avLst/>
          </a:prstGeom>
          <a:noFill/>
          <a:ln>
            <a:noFill/>
          </a:ln>
        </p:spPr>
      </p:pic>
      <p:pic>
        <p:nvPicPr>
          <p:cNvPr id="72" name="Google Shape;72;p26"/>
          <p:cNvPicPr preferRelativeResize="0"/>
          <p:nvPr/>
        </p:nvPicPr>
        <p:blipFill>
          <a:blip r:embed="rId4">
            <a:alphaModFix/>
          </a:blip>
          <a:stretch>
            <a:fillRect/>
          </a:stretch>
        </p:blipFill>
        <p:spPr>
          <a:xfrm>
            <a:off x="5397387" y="2839050"/>
            <a:ext cx="2243824" cy="1864325"/>
          </a:xfrm>
          <a:prstGeom prst="ellipse">
            <a:avLst/>
          </a:prstGeom>
          <a:ln>
            <a:noFill/>
          </a:ln>
          <a:effectLst>
            <a:softEdge rad="112500"/>
          </a:effectLst>
        </p:spPr>
      </p:pic>
      <p:pic>
        <p:nvPicPr>
          <p:cNvPr id="73" name="Google Shape;73;p26"/>
          <p:cNvPicPr preferRelativeResize="0"/>
          <p:nvPr/>
        </p:nvPicPr>
        <p:blipFill>
          <a:blip r:embed="rId5">
            <a:alphaModFix/>
          </a:blip>
          <a:stretch>
            <a:fillRect/>
          </a:stretch>
        </p:blipFill>
        <p:spPr>
          <a:xfrm>
            <a:off x="6519299" y="1026325"/>
            <a:ext cx="1736400" cy="1736400"/>
          </a:xfrm>
          <a:prstGeom prst="ellipse">
            <a:avLst/>
          </a:prstGeom>
          <a:ln>
            <a:noFill/>
          </a:ln>
          <a:effectLst>
            <a:softEdge rad="112500"/>
          </a:effectLst>
        </p:spPr>
      </p:pic>
      <p:sp>
        <p:nvSpPr>
          <p:cNvPr id="74" name="Google Shape;74;p26"/>
          <p:cNvSpPr txBox="1"/>
          <p:nvPr/>
        </p:nvSpPr>
        <p:spPr>
          <a:xfrm>
            <a:off x="560375" y="1102650"/>
            <a:ext cx="5039960" cy="2031295"/>
          </a:xfrm>
          <a:prstGeom prst="rect">
            <a:avLst/>
          </a:prstGeom>
          <a:noFill/>
          <a:ln>
            <a:noFill/>
          </a:ln>
        </p:spPr>
        <p:txBody>
          <a:bodyPr spcFirstLastPara="1" wrap="square" lIns="91425" tIns="91425" rIns="91425" bIns="91425" anchor="t" anchorCtr="0">
            <a:spAutoFit/>
          </a:bodyPr>
          <a:lstStyle/>
          <a:p>
            <a:pPr marL="95250" lvl="0" indent="0" algn="l" rtl="0">
              <a:spcBef>
                <a:spcPts val="0"/>
              </a:spcBef>
              <a:spcAft>
                <a:spcPts val="0"/>
              </a:spcAft>
              <a:buClr>
                <a:schemeClr val="dk1"/>
              </a:buClr>
              <a:buSzPts val="1500"/>
              <a:buFont typeface="Noto Sans Symbols"/>
              <a:buNone/>
            </a:pPr>
            <a:r>
              <a:rPr lang="en-US" sz="2000" dirty="0">
                <a:solidFill>
                  <a:schemeClr val="dk1"/>
                </a:solidFill>
                <a:latin typeface="Calibri" panose="020F0502020204030204" pitchFamily="34" charset="0"/>
                <a:ea typeface="Calibri" panose="020F0502020204030204" pitchFamily="34" charset="0"/>
                <a:cs typeface="Calibri" panose="020F0502020204030204" pitchFamily="34" charset="0"/>
              </a:rPr>
              <a:t>Today we are creating an Android application that measures pressure and heart rate through two sensors, one for pressure and the other for heart rate. The application takes those readings and compares them with the data that we entered previously</a:t>
            </a:r>
            <a:r>
              <a:rPr lang="en-US" sz="1600" dirty="0">
                <a:solidFill>
                  <a:schemeClr val="dk1"/>
                </a:solidFill>
                <a:latin typeface="Calibri" panose="020F0502020204030204" pitchFamily="34" charset="0"/>
                <a:ea typeface="Calibri" panose="020F0502020204030204" pitchFamily="34" charset="0"/>
                <a:cs typeface="Calibri" panose="020F0502020204030204" pitchFamily="34" charset="0"/>
              </a:rPr>
              <a:t>.</a:t>
            </a:r>
            <a:endParaRPr dirty="0">
              <a:solidFill>
                <a:schemeClr val="dk1"/>
              </a:solidFill>
              <a:latin typeface="Calibri" panose="020F0502020204030204" pitchFamily="34" charset="0"/>
              <a:ea typeface="Calibri" panose="020F0502020204030204" pitchFamily="34" charset="0"/>
              <a:cs typeface="Calibri" panose="020F0502020204030204" pitchFamily="34" charset="0"/>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g2b63238c344_0_15"/>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62" name="Google Shape;462;g2b63238c344_0_15"/>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463" name="Google Shape;463;g2b63238c344_0_15"/>
          <p:cNvSpPr txBox="1"/>
          <p:nvPr/>
        </p:nvSpPr>
        <p:spPr>
          <a:xfrm>
            <a:off x="352700" y="734775"/>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Clr>
                <a:srgbClr val="000000"/>
              </a:buClr>
              <a:buSzPts val="1800"/>
              <a:buFont typeface="Arial"/>
              <a:buNone/>
            </a:pPr>
            <a:r>
              <a:rPr lang="en-US" sz="1800" b="0" i="0" u="none" strike="noStrike" cap="none">
                <a:solidFill>
                  <a:schemeClr val="dk1"/>
                </a:solidFill>
                <a:latin typeface="Cambria"/>
                <a:ea typeface="Cambria"/>
                <a:cs typeface="Cambria"/>
                <a:sym typeface="Cambria"/>
              </a:rPr>
              <a:t>We have calculated its value  </a:t>
            </a:r>
            <a:r>
              <a:rPr lang="en-US" sz="1800" b="0" i="0" u="none" strike="noStrike" cap="none">
                <a:solidFill>
                  <a:srgbClr val="212121"/>
                </a:solidFill>
                <a:highlight>
                  <a:srgbClr val="FFFFFF"/>
                </a:highlight>
                <a:latin typeface="Cambria"/>
                <a:ea typeface="Cambria"/>
                <a:cs typeface="Cambria"/>
                <a:sym typeface="Cambria"/>
              </a:rPr>
              <a:t>Accuracy</a:t>
            </a:r>
            <a:endParaRPr sz="1800" b="0" i="0" u="none" strike="noStrike" cap="none">
              <a:solidFill>
                <a:srgbClr val="212121"/>
              </a:solidFill>
              <a:highlight>
                <a:srgbClr val="FFFFFF"/>
              </a:highlight>
              <a:latin typeface="Cambria"/>
              <a:ea typeface="Cambria"/>
              <a:cs typeface="Cambria"/>
              <a:sym typeface="Cambria"/>
            </a:endParaRPr>
          </a:p>
          <a:p>
            <a:pPr marL="0" marR="0" lvl="0" indent="0" algn="l" rtl="0">
              <a:lnSpc>
                <a:spcPct val="107000"/>
              </a:lnSpc>
              <a:spcBef>
                <a:spcPts val="0"/>
              </a:spcBef>
              <a:spcAft>
                <a:spcPts val="0"/>
              </a:spcAft>
              <a:buClr>
                <a:schemeClr val="dk1"/>
              </a:buClr>
              <a:buSzPts val="1800"/>
              <a:buFont typeface="Arial"/>
              <a:buNone/>
            </a:pPr>
            <a:endParaRPr sz="1800" b="0" i="0" u="none" strike="noStrike" cap="none">
              <a:solidFill>
                <a:srgbClr val="212121"/>
              </a:solidFill>
              <a:highlight>
                <a:srgbClr val="FFFFFF"/>
              </a:highlight>
              <a:latin typeface="Cambria"/>
              <a:ea typeface="Cambria"/>
              <a:cs typeface="Cambria"/>
              <a:sym typeface="Cambria"/>
            </a:endParaRPr>
          </a:p>
        </p:txBody>
      </p:sp>
      <p:pic>
        <p:nvPicPr>
          <p:cNvPr id="464" name="Google Shape;464;g2b63238c344_0_15"/>
          <p:cNvPicPr preferRelativeResize="0"/>
          <p:nvPr/>
        </p:nvPicPr>
        <p:blipFill rotWithShape="1">
          <a:blip r:embed="rId4">
            <a:alphaModFix/>
          </a:blip>
          <a:srcRect/>
          <a:stretch/>
        </p:blipFill>
        <p:spPr>
          <a:xfrm>
            <a:off x="352700" y="1307925"/>
            <a:ext cx="7656475" cy="2801900"/>
          </a:xfrm>
          <a:prstGeom prst="rect">
            <a:avLst/>
          </a:prstGeom>
          <a:noFill/>
          <a:ln>
            <a:noFill/>
          </a:ln>
        </p:spPr>
      </p:pic>
      <p:sp>
        <p:nvSpPr>
          <p:cNvPr id="465" name="Google Shape;465;g2b63238c344_0_15"/>
          <p:cNvSpPr txBox="1"/>
          <p:nvPr/>
        </p:nvSpPr>
        <p:spPr>
          <a:xfrm>
            <a:off x="840059" y="4482790"/>
            <a:ext cx="536634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Fira Sans Extra Condensed"/>
              </a:rPr>
              <a:t>(</a:t>
            </a:r>
            <a:r>
              <a:rPr lang="en-US" dirty="0">
                <a:latin typeface="Calibri" panose="020F0502020204030204" pitchFamily="34" charset="0"/>
                <a:ea typeface="Calibri" panose="020F0502020204030204" pitchFamily="34" charset="0"/>
                <a:cs typeface="Calibri" panose="020F0502020204030204" pitchFamily="34" charset="0"/>
                <a:sym typeface="Fira Sans Extra Condensed"/>
              </a:rPr>
              <a:t>13</a:t>
            </a:r>
            <a:r>
              <a:rPr lang="en-US"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Fira Sans Extra Condensed"/>
              </a:rPr>
              <a:t>) : calculation for the accuracy percentage of the K-Means.</a:t>
            </a:r>
            <a:endParaRPr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66" name="Google Shape;466;g2b63238c344_0_15"/>
          <p:cNvSpPr txBox="1"/>
          <p:nvPr/>
        </p:nvSpPr>
        <p:spPr>
          <a:xfrm>
            <a:off x="8725346" y="4852142"/>
            <a:ext cx="502384"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40</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g2b63238c344_1_152"/>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72" name="Google Shape;472;g2b63238c344_1_152"/>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473" name="Google Shape;473;g2b63238c344_1_152"/>
          <p:cNvSpPr txBox="1"/>
          <p:nvPr/>
        </p:nvSpPr>
        <p:spPr>
          <a:xfrm>
            <a:off x="420450" y="588237"/>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1800"/>
              <a:buFont typeface="Arial"/>
              <a:buNone/>
            </a:pPr>
            <a:r>
              <a:rPr lang="en-US" sz="1800" b="1" i="0" u="none" strike="noStrike" cap="none">
                <a:solidFill>
                  <a:srgbClr val="212121"/>
                </a:solidFill>
                <a:latin typeface="Cambria"/>
                <a:ea typeface="Cambria"/>
                <a:cs typeface="Cambria"/>
                <a:sym typeface="Cambria"/>
              </a:rPr>
              <a:t>Support Vector Machine</a:t>
            </a:r>
            <a:endParaRPr sz="1800" b="1" i="0" u="none" strike="noStrike" cap="none">
              <a:solidFill>
                <a:srgbClr val="212121"/>
              </a:solidFill>
              <a:latin typeface="Cambria"/>
              <a:ea typeface="Cambria"/>
              <a:cs typeface="Cambria"/>
              <a:sym typeface="Cambria"/>
            </a:endParaRPr>
          </a:p>
          <a:p>
            <a:pPr marL="0" marR="0" lvl="0" indent="0" algn="l" rtl="0">
              <a:lnSpc>
                <a:spcPct val="115000"/>
              </a:lnSpc>
              <a:spcBef>
                <a:spcPts val="1200"/>
              </a:spcBef>
              <a:spcAft>
                <a:spcPts val="0"/>
              </a:spcAft>
              <a:buClr>
                <a:srgbClr val="000000"/>
              </a:buClr>
              <a:buSzPts val="2100"/>
              <a:buFont typeface="Arial"/>
              <a:buNone/>
            </a:pPr>
            <a:r>
              <a:rPr lang="en-US" sz="2100" b="0" i="0" u="none" strike="noStrike" cap="none">
                <a:solidFill>
                  <a:schemeClr val="dk1"/>
                </a:solidFill>
                <a:latin typeface="Cambria"/>
                <a:ea typeface="Cambria"/>
                <a:cs typeface="Cambria"/>
                <a:sym typeface="Cambria"/>
              </a:rPr>
              <a:t>After acquiring the cleaned and preprocessed data from the DBMS team , we started by   support vector machine we fit the loop to the columns of “diastolic , systolic “and the target “ Blood Pressure Category”</a:t>
            </a:r>
            <a:endParaRPr sz="2100" b="0" i="0" u="none" strike="noStrike" cap="none">
              <a:solidFill>
                <a:schemeClr val="dk1"/>
              </a:solidFill>
              <a:latin typeface="Cambria"/>
              <a:ea typeface="Cambria"/>
              <a:cs typeface="Cambria"/>
              <a:sym typeface="Cambria"/>
            </a:endParaRPr>
          </a:p>
          <a:p>
            <a:pPr marL="0" marR="0" lvl="0" indent="0" algn="l" rtl="0">
              <a:lnSpc>
                <a:spcPct val="115000"/>
              </a:lnSpc>
              <a:spcBef>
                <a:spcPts val="1200"/>
              </a:spcBef>
              <a:spcAft>
                <a:spcPts val="120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p:txBody>
      </p:sp>
      <p:pic>
        <p:nvPicPr>
          <p:cNvPr id="474" name="Google Shape;474;g2b63238c344_1_152"/>
          <p:cNvPicPr preferRelativeResize="0"/>
          <p:nvPr/>
        </p:nvPicPr>
        <p:blipFill rotWithShape="1">
          <a:blip r:embed="rId4">
            <a:alphaModFix/>
          </a:blip>
          <a:srcRect/>
          <a:stretch/>
        </p:blipFill>
        <p:spPr>
          <a:xfrm>
            <a:off x="316375" y="2704800"/>
            <a:ext cx="8303100" cy="1791300"/>
          </a:xfrm>
          <a:prstGeom prst="rect">
            <a:avLst/>
          </a:prstGeom>
          <a:noFill/>
          <a:ln>
            <a:noFill/>
          </a:ln>
        </p:spPr>
      </p:pic>
      <p:sp>
        <p:nvSpPr>
          <p:cNvPr id="475" name="Google Shape;475;g2b63238c344_1_152"/>
          <p:cNvSpPr txBox="1"/>
          <p:nvPr/>
        </p:nvSpPr>
        <p:spPr>
          <a:xfrm>
            <a:off x="581151" y="4618863"/>
            <a:ext cx="69324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(14)</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76" name="Google Shape;476;g2b63238c344_1_152"/>
          <p:cNvSpPr txBox="1"/>
          <p:nvPr/>
        </p:nvSpPr>
        <p:spPr>
          <a:xfrm>
            <a:off x="8838607" y="4872036"/>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41</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g2b63238c344_1_146"/>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82" name="Google Shape;482;g2b63238c344_1_146"/>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483" name="Google Shape;483;g2b63238c344_1_146"/>
          <p:cNvSpPr txBox="1"/>
          <p:nvPr/>
        </p:nvSpPr>
        <p:spPr>
          <a:xfrm>
            <a:off x="352700" y="734775"/>
            <a:ext cx="8303100" cy="3897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100"/>
              <a:buFont typeface="Arial"/>
              <a:buNone/>
            </a:pPr>
            <a:r>
              <a:rPr lang="en-US" sz="2100" b="0" i="0" u="none" strike="noStrike" cap="none">
                <a:solidFill>
                  <a:srgbClr val="000000"/>
                </a:solidFill>
                <a:latin typeface="Cambria"/>
                <a:ea typeface="Cambria"/>
                <a:cs typeface="Cambria"/>
                <a:sym typeface="Cambria"/>
              </a:rPr>
              <a:t>We use SVMs for linear classification purposes. In addition to performing linear classification, we also use the kernel trick. It enables us to map inputs implicitly into high-dimensional feature spaces.</a:t>
            </a:r>
            <a:endParaRPr sz="2100" b="0" i="0" u="none" strike="noStrike" cap="none">
              <a:solidFill>
                <a:srgbClr val="000000"/>
              </a:solidFill>
              <a:latin typeface="Cambria"/>
              <a:ea typeface="Cambria"/>
              <a:cs typeface="Cambria"/>
              <a:sym typeface="Cambria"/>
            </a:endParaRPr>
          </a:p>
          <a:p>
            <a:pPr marL="0" marR="0" lvl="0" indent="0" algn="l" rtl="0">
              <a:lnSpc>
                <a:spcPct val="115000"/>
              </a:lnSpc>
              <a:spcBef>
                <a:spcPts val="1200"/>
              </a:spcBef>
              <a:spcAft>
                <a:spcPts val="120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p:txBody>
      </p:sp>
      <p:pic>
        <p:nvPicPr>
          <p:cNvPr id="484" name="Google Shape;484;g2b63238c344_1_146"/>
          <p:cNvPicPr preferRelativeResize="0"/>
          <p:nvPr/>
        </p:nvPicPr>
        <p:blipFill rotWithShape="1">
          <a:blip r:embed="rId4">
            <a:alphaModFix/>
          </a:blip>
          <a:srcRect/>
          <a:stretch/>
        </p:blipFill>
        <p:spPr>
          <a:xfrm>
            <a:off x="316375" y="2237725"/>
            <a:ext cx="8303100" cy="2372750"/>
          </a:xfrm>
          <a:prstGeom prst="rect">
            <a:avLst/>
          </a:prstGeom>
          <a:noFill/>
          <a:ln>
            <a:noFill/>
          </a:ln>
        </p:spPr>
      </p:pic>
      <p:sp>
        <p:nvSpPr>
          <p:cNvPr id="485" name="Google Shape;485;g2b63238c344_1_146"/>
          <p:cNvSpPr txBox="1"/>
          <p:nvPr/>
        </p:nvSpPr>
        <p:spPr>
          <a:xfrm>
            <a:off x="661638" y="4665053"/>
            <a:ext cx="71356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a:t>
            </a:r>
            <a:r>
              <a:rPr lang="en-US" dirty="0">
                <a:latin typeface="Fira Sans Extra Condensed"/>
                <a:ea typeface="Fira Sans Extra Condensed"/>
                <a:cs typeface="Fira Sans Extra Condensed"/>
                <a:sym typeface="Fira Sans Extra Condensed"/>
              </a:rPr>
              <a:t>15</a:t>
            </a:r>
            <a:r>
              <a:rPr lang="en-US" sz="1400" b="0" i="0" u="none" strike="noStrike" cap="none" dirty="0">
                <a:solidFill>
                  <a:srgbClr val="000000"/>
                </a:solidFill>
                <a:latin typeface="Fira Sans Extra Condensed"/>
                <a:ea typeface="Fira Sans Extra Condensed"/>
                <a:cs typeface="Fira Sans Extra Condensed"/>
                <a:sym typeface="Fira Sans Extra Condensed"/>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86" name="Google Shape;486;g2b63238c344_1_146"/>
          <p:cNvSpPr txBox="1"/>
          <p:nvPr/>
        </p:nvSpPr>
        <p:spPr>
          <a:xfrm>
            <a:off x="8770450" y="4872036"/>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42</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2b63238c344_1_164"/>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492" name="Google Shape;492;g2b63238c344_1_164"/>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493" name="Google Shape;493;g2b63238c344_1_164"/>
          <p:cNvSpPr txBox="1"/>
          <p:nvPr/>
        </p:nvSpPr>
        <p:spPr>
          <a:xfrm>
            <a:off x="352700" y="734775"/>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100"/>
              <a:buFont typeface="Arial"/>
              <a:buNone/>
            </a:pPr>
            <a:r>
              <a:rPr lang="en-US" sz="2100" b="0" i="0" u="none" strike="noStrike" cap="none" dirty="0">
                <a:solidFill>
                  <a:srgbClr val="000000"/>
                </a:solidFill>
                <a:latin typeface="Cambria"/>
                <a:ea typeface="Cambria"/>
                <a:cs typeface="Cambria"/>
                <a:sym typeface="Cambria"/>
              </a:rPr>
              <a:t>We have calculated its value  Accuracy.</a:t>
            </a:r>
            <a:endParaRPr sz="2100" b="0" i="0" u="none" strike="noStrike" cap="none" dirty="0">
              <a:solidFill>
                <a:srgbClr val="000000"/>
              </a:solidFill>
              <a:latin typeface="Cambria"/>
              <a:ea typeface="Cambria"/>
              <a:cs typeface="Cambria"/>
              <a:sym typeface="Cambria"/>
            </a:endParaRPr>
          </a:p>
          <a:p>
            <a:pPr marL="0" marR="0" lvl="0" indent="0" algn="l" rtl="0">
              <a:lnSpc>
                <a:spcPct val="115000"/>
              </a:lnSpc>
              <a:spcBef>
                <a:spcPts val="1200"/>
              </a:spcBef>
              <a:spcAft>
                <a:spcPts val="120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p:txBody>
      </p:sp>
      <p:pic>
        <p:nvPicPr>
          <p:cNvPr id="494" name="Google Shape;494;g2b63238c344_1_164"/>
          <p:cNvPicPr preferRelativeResize="0"/>
          <p:nvPr/>
        </p:nvPicPr>
        <p:blipFill rotWithShape="1">
          <a:blip r:embed="rId4">
            <a:alphaModFix/>
          </a:blip>
          <a:srcRect/>
          <a:stretch/>
        </p:blipFill>
        <p:spPr>
          <a:xfrm>
            <a:off x="509799" y="1465025"/>
            <a:ext cx="8124401" cy="3090900"/>
          </a:xfrm>
          <a:prstGeom prst="rect">
            <a:avLst/>
          </a:prstGeom>
          <a:noFill/>
          <a:ln>
            <a:noFill/>
          </a:ln>
        </p:spPr>
      </p:pic>
      <p:sp>
        <p:nvSpPr>
          <p:cNvPr id="495" name="Google Shape;495;g2b63238c344_1_164"/>
          <p:cNvSpPr txBox="1"/>
          <p:nvPr/>
        </p:nvSpPr>
        <p:spPr>
          <a:xfrm>
            <a:off x="740927" y="4665053"/>
            <a:ext cx="413446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Fira Sans Extra Condensed"/>
              </a:rPr>
              <a:t>(16) : calculation for the accuracy percentage of the SVM.</a:t>
            </a:r>
            <a:endParaRPr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496" name="Google Shape;496;g2b63238c344_1_164"/>
          <p:cNvSpPr txBox="1"/>
          <p:nvPr/>
        </p:nvSpPr>
        <p:spPr>
          <a:xfrm>
            <a:off x="8794456" y="4856175"/>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43</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2b63238c344_1_66"/>
          <p:cNvSpPr txBox="1">
            <a:spLocks noGrp="1"/>
          </p:cNvSpPr>
          <p:nvPr>
            <p:ph type="title"/>
          </p:nvPr>
        </p:nvSpPr>
        <p:spPr>
          <a:xfrm>
            <a:off x="66228" y="216837"/>
            <a:ext cx="2282962"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US" u="sng" dirty="0"/>
              <a:t>AI model: Heart Rate</a:t>
            </a:r>
            <a:endParaRPr dirty="0"/>
          </a:p>
        </p:txBody>
      </p:sp>
      <p:pic>
        <p:nvPicPr>
          <p:cNvPr id="502" name="Google Shape;502;g2b63238c344_1_66"/>
          <p:cNvPicPr preferRelativeResize="0"/>
          <p:nvPr/>
        </p:nvPicPr>
        <p:blipFill rotWithShape="1">
          <a:blip r:embed="rId3">
            <a:alphaModFix/>
          </a:blip>
          <a:srcRect/>
          <a:stretch/>
        </p:blipFill>
        <p:spPr>
          <a:xfrm>
            <a:off x="66228" y="411863"/>
            <a:ext cx="8803400" cy="4514800"/>
          </a:xfrm>
          <a:prstGeom prst="rect">
            <a:avLst/>
          </a:prstGeom>
          <a:noFill/>
          <a:ln>
            <a:noFill/>
          </a:ln>
        </p:spPr>
      </p:pic>
      <p:sp>
        <p:nvSpPr>
          <p:cNvPr id="503" name="Google Shape;503;g2b63238c344_1_66"/>
          <p:cNvSpPr txBox="1"/>
          <p:nvPr/>
        </p:nvSpPr>
        <p:spPr>
          <a:xfrm>
            <a:off x="366778" y="-78005"/>
            <a:ext cx="8303100" cy="412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1200"/>
              </a:spcBef>
              <a:spcAft>
                <a:spcPts val="0"/>
              </a:spcAft>
              <a:buClr>
                <a:schemeClr val="dk1"/>
              </a:buClr>
              <a:buSzPts val="1100"/>
              <a:buFont typeface="Arial"/>
              <a:buNone/>
            </a:pPr>
            <a:endParaRPr lang="en-US" sz="1800" b="0" i="0" u="none" strike="noStrike" cap="none" dirty="0">
              <a:solidFill>
                <a:schemeClr val="dk1"/>
              </a:solidFill>
              <a:latin typeface="Cambria"/>
              <a:ea typeface="Cambria"/>
              <a:cs typeface="Cambria"/>
              <a:sym typeface="Cambria"/>
            </a:endParaRPr>
          </a:p>
          <a:p>
            <a:pPr marL="0" marR="0" lvl="0" indent="0" algn="ctr" rtl="0">
              <a:lnSpc>
                <a:spcPct val="115000"/>
              </a:lnSpc>
              <a:spcBef>
                <a:spcPts val="1200"/>
              </a:spcBef>
              <a:spcAft>
                <a:spcPts val="0"/>
              </a:spcAft>
              <a:buClr>
                <a:schemeClr val="dk1"/>
              </a:buClr>
              <a:buSzPts val="1100"/>
              <a:buFont typeface="Arial"/>
              <a:buNone/>
            </a:pPr>
            <a:r>
              <a:rPr lang="en-US" sz="1800" b="0" i="0" u="none" strike="noStrike" cap="none" dirty="0">
                <a:solidFill>
                  <a:schemeClr val="dk1"/>
                </a:solidFill>
                <a:latin typeface="Cambria"/>
                <a:ea typeface="Cambria"/>
                <a:cs typeface="Cambria"/>
                <a:sym typeface="Cambria"/>
              </a:rPr>
              <a:t>Heart Rate Model(K-Means)</a:t>
            </a:r>
            <a:endParaRPr sz="1800" b="0" i="0" u="none" strike="noStrike" cap="none" dirty="0">
              <a:solidFill>
                <a:schemeClr val="dk1"/>
              </a:solidFill>
              <a:latin typeface="Cambria"/>
              <a:ea typeface="Cambria"/>
              <a:cs typeface="Cambria"/>
              <a:sym typeface="Cambria"/>
            </a:endParaRPr>
          </a:p>
          <a:p>
            <a:pPr marL="0" marR="0" lvl="0" indent="0" algn="l" rtl="0">
              <a:lnSpc>
                <a:spcPct val="129545"/>
              </a:lnSpc>
              <a:spcBef>
                <a:spcPts val="1200"/>
              </a:spcBef>
              <a:spcAft>
                <a:spcPts val="0"/>
              </a:spcAft>
              <a:buClr>
                <a:schemeClr val="dk1"/>
              </a:buClr>
              <a:buSzPts val="1100"/>
              <a:buFont typeface="Arial"/>
              <a:buNone/>
            </a:pPr>
            <a:r>
              <a:rPr lang="en-US" sz="1800" b="0" i="0" u="none" strike="noStrike" cap="none" dirty="0">
                <a:solidFill>
                  <a:schemeClr val="dk1"/>
                </a:solidFill>
                <a:latin typeface="Cambria"/>
                <a:ea typeface="Cambria"/>
                <a:cs typeface="Cambria"/>
                <a:sym typeface="Cambria"/>
              </a:rPr>
              <a:t>After getting the cleaned and pre-processed data from the DBMS team, we started with what is called (elbow method) to determine the number of groups we will use. We started the code by setting (</a:t>
            </a:r>
            <a:r>
              <a:rPr lang="en-US" sz="1800" b="0" i="0" u="none" strike="noStrike" cap="none" dirty="0" err="1">
                <a:solidFill>
                  <a:schemeClr val="dk1"/>
                </a:solidFill>
                <a:latin typeface="Cambria"/>
                <a:ea typeface="Cambria"/>
                <a:cs typeface="Cambria"/>
                <a:sym typeface="Cambria"/>
              </a:rPr>
              <a:t>wbd</a:t>
            </a:r>
            <a:r>
              <a:rPr lang="en-US" sz="1800" b="0" i="0" u="none" strike="noStrike" cap="none" dirty="0">
                <a:solidFill>
                  <a:schemeClr val="dk1"/>
                </a:solidFill>
                <a:latin typeface="Cambria"/>
                <a:ea typeface="Cambria"/>
                <a:cs typeface="Cambria"/>
                <a:sym typeface="Cambria"/>
              </a:rPr>
              <a:t>), which is an empty list. We defined the range from 1 to 11 and stored the range in the variable (</a:t>
            </a:r>
            <a:r>
              <a:rPr lang="en-US" sz="1800" b="0" i="0" u="none" strike="noStrike" cap="none" dirty="0" err="1">
                <a:solidFill>
                  <a:schemeClr val="dk1"/>
                </a:solidFill>
                <a:latin typeface="Cambria"/>
                <a:ea typeface="Cambria"/>
                <a:cs typeface="Cambria"/>
                <a:sym typeface="Cambria"/>
              </a:rPr>
              <a:t>k_range</a:t>
            </a:r>
            <a:r>
              <a:rPr lang="en-US" sz="1800" b="0" i="0" u="none" strike="noStrike" cap="none" dirty="0">
                <a:solidFill>
                  <a:schemeClr val="dk1"/>
                </a:solidFill>
                <a:latin typeface="Cambria"/>
                <a:ea typeface="Cambria"/>
                <a:cs typeface="Cambria"/>
                <a:sym typeface="Cambria"/>
              </a:rPr>
              <a:t>), then we make a for loop to make sure that k, which is the variable for the number of clusters, spans the desired range.</a:t>
            </a:r>
            <a:endParaRPr lang="en-US" sz="1800" dirty="0">
              <a:solidFill>
                <a:schemeClr val="dk1"/>
              </a:solidFill>
              <a:latin typeface="Cambria"/>
              <a:ea typeface="Cambria"/>
              <a:cs typeface="Cambria"/>
              <a:sym typeface="Cambria"/>
            </a:endParaRPr>
          </a:p>
          <a:p>
            <a:pPr marL="0" marR="0" lvl="0" indent="0" algn="l" rtl="0">
              <a:lnSpc>
                <a:spcPct val="129545"/>
              </a:lnSpc>
              <a:spcBef>
                <a:spcPts val="1200"/>
              </a:spcBef>
              <a:spcAft>
                <a:spcPts val="0"/>
              </a:spcAft>
              <a:buClr>
                <a:schemeClr val="dk1"/>
              </a:buClr>
              <a:buSzPts val="1100"/>
              <a:buFont typeface="Arial"/>
              <a:buNone/>
            </a:pPr>
            <a:r>
              <a:rPr lang="en-US" sz="1800" b="0" i="0" u="none" strike="noStrike" cap="none" dirty="0">
                <a:solidFill>
                  <a:schemeClr val="dk1"/>
                </a:solidFill>
                <a:latin typeface="Cambria"/>
                <a:ea typeface="Cambria"/>
                <a:cs typeface="Cambria"/>
                <a:sym typeface="Cambria"/>
              </a:rPr>
              <a:t> We then fit the loop to the Heart Rate and Heart Attack Risk columns. We then append the data to the empty list we provided earlier with “inertia,” which calculates the squared error.</a:t>
            </a:r>
            <a:endParaRPr sz="1800" b="0" i="0" u="none" strike="noStrike" cap="none" dirty="0">
              <a:solidFill>
                <a:schemeClr val="dk1"/>
              </a:solidFill>
              <a:latin typeface="Cambria"/>
              <a:ea typeface="Cambria"/>
              <a:cs typeface="Cambria"/>
              <a:sym typeface="Cambria"/>
            </a:endParaRPr>
          </a:p>
          <a:p>
            <a:pPr marL="0" marR="0" lvl="0" indent="0" algn="l" rtl="0">
              <a:lnSpc>
                <a:spcPct val="107000"/>
              </a:lnSpc>
              <a:spcBef>
                <a:spcPts val="1200"/>
              </a:spcBef>
              <a:spcAft>
                <a:spcPts val="0"/>
              </a:spcAft>
              <a:buClr>
                <a:srgbClr val="000000"/>
              </a:buClr>
              <a:buSzPts val="1800"/>
              <a:buFont typeface="Arial"/>
              <a:buNone/>
            </a:pPr>
            <a:endParaRPr sz="1800" b="0" i="0" u="none" strike="noStrike" cap="none" dirty="0">
              <a:solidFill>
                <a:schemeClr val="dk1"/>
              </a:solidFill>
              <a:latin typeface="Cambria"/>
              <a:ea typeface="Cambria"/>
              <a:cs typeface="Cambria"/>
              <a:sym typeface="Cambria"/>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none" dirty="0">
              <a:solidFill>
                <a:srgbClr val="212121"/>
              </a:solidFill>
              <a:highlight>
                <a:srgbClr val="FFFFFF"/>
              </a:highlight>
              <a:latin typeface="Cambria"/>
              <a:ea typeface="Cambria"/>
              <a:cs typeface="Cambria"/>
              <a:sym typeface="Cambria"/>
            </a:endParaRPr>
          </a:p>
        </p:txBody>
      </p:sp>
      <p:sp>
        <p:nvSpPr>
          <p:cNvPr id="504" name="Google Shape;504;g2b63238c344_1_66"/>
          <p:cNvSpPr txBox="1"/>
          <p:nvPr/>
        </p:nvSpPr>
        <p:spPr>
          <a:xfrm>
            <a:off x="8760600" y="4835700"/>
            <a:ext cx="383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44</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2b63238c344_1_74"/>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US" u="sng"/>
              <a:t>AI model:</a:t>
            </a:r>
            <a:endParaRPr/>
          </a:p>
        </p:txBody>
      </p:sp>
      <p:pic>
        <p:nvPicPr>
          <p:cNvPr id="510" name="Google Shape;510;g2b63238c344_1_74"/>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11" name="Google Shape;511;g2b63238c344_1_74"/>
          <p:cNvSpPr txBox="1"/>
          <p:nvPr/>
        </p:nvSpPr>
        <p:spPr>
          <a:xfrm>
            <a:off x="352700" y="734775"/>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07000"/>
              </a:lnSpc>
              <a:spcBef>
                <a:spcPts val="0"/>
              </a:spcBef>
              <a:spcAft>
                <a:spcPts val="0"/>
              </a:spcAft>
              <a:buClr>
                <a:srgbClr val="000000"/>
              </a:buClr>
              <a:buSzPts val="1800"/>
              <a:buFont typeface="Arial"/>
              <a:buNone/>
            </a:pPr>
            <a:endParaRPr sz="1800" b="0" i="0" u="none" strike="noStrike" cap="none">
              <a:solidFill>
                <a:schemeClr val="dk1"/>
              </a:solidFill>
              <a:latin typeface="Cambria"/>
              <a:ea typeface="Cambria"/>
              <a:cs typeface="Cambria"/>
              <a:sym typeface="Cambria"/>
            </a:endParaRPr>
          </a:p>
          <a:p>
            <a:pPr marL="0" marR="0" lvl="0" indent="0" algn="l" rtl="0">
              <a:lnSpc>
                <a:spcPct val="107000"/>
              </a:lnSpc>
              <a:spcBef>
                <a:spcPts val="0"/>
              </a:spcBef>
              <a:spcAft>
                <a:spcPts val="0"/>
              </a:spcAft>
              <a:buClr>
                <a:srgbClr val="000000"/>
              </a:buClr>
              <a:buSzPts val="1800"/>
              <a:buFont typeface="Arial"/>
              <a:buNone/>
            </a:pPr>
            <a:endParaRPr sz="1800" b="0" i="0" u="none" strike="noStrike" cap="none">
              <a:solidFill>
                <a:srgbClr val="212121"/>
              </a:solidFill>
              <a:highlight>
                <a:srgbClr val="FFFFFF"/>
              </a:highlight>
              <a:latin typeface="Cambria"/>
              <a:ea typeface="Cambria"/>
              <a:cs typeface="Cambria"/>
              <a:sym typeface="Cambria"/>
            </a:endParaRPr>
          </a:p>
        </p:txBody>
      </p:sp>
      <p:pic>
        <p:nvPicPr>
          <p:cNvPr id="512" name="Google Shape;512;g2b63238c344_1_74"/>
          <p:cNvPicPr preferRelativeResize="0"/>
          <p:nvPr/>
        </p:nvPicPr>
        <p:blipFill rotWithShape="1">
          <a:blip r:embed="rId4">
            <a:alphaModFix/>
          </a:blip>
          <a:srcRect/>
          <a:stretch/>
        </p:blipFill>
        <p:spPr>
          <a:xfrm>
            <a:off x="285750" y="919163"/>
            <a:ext cx="8572500" cy="3305175"/>
          </a:xfrm>
          <a:prstGeom prst="rect">
            <a:avLst/>
          </a:prstGeom>
          <a:noFill/>
          <a:ln>
            <a:noFill/>
          </a:ln>
        </p:spPr>
      </p:pic>
      <p:sp>
        <p:nvSpPr>
          <p:cNvPr id="513" name="Google Shape;513;g2b63238c344_1_74"/>
          <p:cNvSpPr txBox="1"/>
          <p:nvPr/>
        </p:nvSpPr>
        <p:spPr>
          <a:xfrm>
            <a:off x="825190" y="4601737"/>
            <a:ext cx="5373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(17)</a:t>
            </a:r>
            <a:endParaRPr sz="1400" b="0" i="0" u="none" strike="noStrike" cap="none" dirty="0">
              <a:solidFill>
                <a:srgbClr val="000000"/>
              </a:solidFill>
              <a:latin typeface="Arial"/>
              <a:ea typeface="Arial"/>
              <a:cs typeface="Arial"/>
              <a:sym typeface="Arial"/>
            </a:endParaRPr>
          </a:p>
        </p:txBody>
      </p:sp>
      <p:sp>
        <p:nvSpPr>
          <p:cNvPr id="514" name="Google Shape;514;g2b63238c344_1_74"/>
          <p:cNvSpPr txBox="1"/>
          <p:nvPr/>
        </p:nvSpPr>
        <p:spPr>
          <a:xfrm>
            <a:off x="8779131"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45</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g2b63238c344_1_81"/>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US" u="sng"/>
              <a:t>AI model:</a:t>
            </a:r>
            <a:endParaRPr/>
          </a:p>
        </p:txBody>
      </p:sp>
      <p:pic>
        <p:nvPicPr>
          <p:cNvPr id="520" name="Google Shape;520;g2b63238c344_1_81"/>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21" name="Google Shape;521;g2b63238c344_1_81"/>
          <p:cNvSpPr txBox="1"/>
          <p:nvPr/>
        </p:nvSpPr>
        <p:spPr>
          <a:xfrm>
            <a:off x="367387" y="418345"/>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100"/>
              <a:buFont typeface="Arial"/>
              <a:buNone/>
            </a:pPr>
            <a:r>
              <a:rPr lang="en-US" sz="1800" b="0" i="0" u="none" strike="noStrike" cap="none" dirty="0">
                <a:solidFill>
                  <a:srgbClr val="000000"/>
                </a:solidFill>
                <a:latin typeface="Cambria"/>
                <a:ea typeface="Cambria"/>
                <a:cs typeface="Cambria"/>
                <a:sym typeface="Cambria"/>
              </a:rPr>
              <a:t>We then used the matplotlib which we imported previously as </a:t>
            </a:r>
            <a:r>
              <a:rPr lang="en-US" sz="1800" b="0" i="0" u="none" strike="noStrike" cap="none" dirty="0" err="1">
                <a:solidFill>
                  <a:srgbClr val="000000"/>
                </a:solidFill>
                <a:latin typeface="Cambria"/>
                <a:ea typeface="Cambria"/>
                <a:cs typeface="Cambria"/>
                <a:sym typeface="Cambria"/>
              </a:rPr>
              <a:t>plt</a:t>
            </a:r>
            <a:r>
              <a:rPr lang="en-US" sz="1800" b="0" i="0" u="none" strike="noStrike" cap="none" dirty="0">
                <a:solidFill>
                  <a:srgbClr val="000000"/>
                </a:solidFill>
                <a:latin typeface="Cambria"/>
                <a:ea typeface="Cambria"/>
                <a:cs typeface="Cambria"/>
                <a:sym typeface="Cambria"/>
              </a:rPr>
              <a:t> , so that the model can generate a graph to help use visualize the data on that graph ,the we determined the x label and the y label on the graph .</a:t>
            </a:r>
            <a:endParaRPr sz="1800" b="0" i="0" u="none" strike="noStrike" cap="none" dirty="0">
              <a:solidFill>
                <a:srgbClr val="000000"/>
              </a:solidFill>
              <a:latin typeface="Cambria"/>
              <a:ea typeface="Cambria"/>
              <a:cs typeface="Cambria"/>
              <a:sym typeface="Cambria"/>
            </a:endParaRPr>
          </a:p>
          <a:p>
            <a:pPr marL="0" marR="0" lvl="0" indent="0" algn="l" rtl="0">
              <a:lnSpc>
                <a:spcPct val="115000"/>
              </a:lnSpc>
              <a:spcBef>
                <a:spcPts val="1200"/>
              </a:spcBef>
              <a:spcAft>
                <a:spcPts val="1200"/>
              </a:spcAft>
              <a:buClr>
                <a:schemeClr val="dk1"/>
              </a:buClr>
              <a:buSzPts val="1100"/>
              <a:buFont typeface="Arial"/>
              <a:buNone/>
            </a:pPr>
            <a:endParaRPr sz="1800" b="0" i="0" u="none" strike="noStrike" cap="none" dirty="0">
              <a:solidFill>
                <a:srgbClr val="000000"/>
              </a:solidFill>
              <a:latin typeface="Cambria"/>
              <a:ea typeface="Cambria"/>
              <a:cs typeface="Cambria"/>
              <a:sym typeface="Cambria"/>
            </a:endParaRPr>
          </a:p>
        </p:txBody>
      </p:sp>
      <p:pic>
        <p:nvPicPr>
          <p:cNvPr id="522" name="Google Shape;522;g2b63238c344_1_81"/>
          <p:cNvPicPr preferRelativeResize="0"/>
          <p:nvPr/>
        </p:nvPicPr>
        <p:blipFill rotWithShape="1">
          <a:blip r:embed="rId4">
            <a:alphaModFix/>
          </a:blip>
          <a:srcRect/>
          <a:stretch/>
        </p:blipFill>
        <p:spPr>
          <a:xfrm>
            <a:off x="720100" y="1814825"/>
            <a:ext cx="7597674" cy="3041350"/>
          </a:xfrm>
          <a:prstGeom prst="rect">
            <a:avLst/>
          </a:prstGeom>
          <a:noFill/>
          <a:ln>
            <a:noFill/>
          </a:ln>
        </p:spPr>
      </p:pic>
      <p:sp>
        <p:nvSpPr>
          <p:cNvPr id="523" name="Google Shape;523;g2b63238c344_1_81"/>
          <p:cNvSpPr txBox="1"/>
          <p:nvPr/>
        </p:nvSpPr>
        <p:spPr>
          <a:xfrm>
            <a:off x="231630" y="4680144"/>
            <a:ext cx="545342"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(18)</a:t>
            </a:r>
            <a:endParaRPr sz="1400" b="0" i="0" u="none" strike="noStrike" cap="none" dirty="0">
              <a:solidFill>
                <a:srgbClr val="000000"/>
              </a:solidFill>
              <a:latin typeface="Arial"/>
              <a:ea typeface="Arial"/>
              <a:cs typeface="Arial"/>
              <a:sym typeface="Arial"/>
            </a:endParaRPr>
          </a:p>
        </p:txBody>
      </p:sp>
      <p:sp>
        <p:nvSpPr>
          <p:cNvPr id="524" name="Google Shape;524;g2b63238c344_1_81"/>
          <p:cNvSpPr txBox="1"/>
          <p:nvPr/>
        </p:nvSpPr>
        <p:spPr>
          <a:xfrm>
            <a:off x="8818870" y="4849802"/>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46</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g2b63238c344_1_90"/>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530" name="Google Shape;530;g2b63238c344_1_90"/>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31" name="Google Shape;531;g2b63238c344_1_90"/>
          <p:cNvSpPr txBox="1"/>
          <p:nvPr/>
        </p:nvSpPr>
        <p:spPr>
          <a:xfrm>
            <a:off x="316375" y="707825"/>
            <a:ext cx="6084425" cy="3064975"/>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100"/>
              <a:buFont typeface="Arial"/>
              <a:buNone/>
            </a:pPr>
            <a:r>
              <a:rPr lang="en-US" sz="1800" b="0" i="0" u="none" strike="noStrike" cap="none" dirty="0">
                <a:solidFill>
                  <a:srgbClr val="000000"/>
                </a:solidFill>
                <a:latin typeface="Cambria"/>
                <a:ea typeface="Cambria"/>
                <a:cs typeface="Cambria"/>
                <a:sym typeface="Cambria"/>
              </a:rPr>
              <a:t>From the graph above we concluded that that there will be 3 clusters , then we fit the data with the 3 clusters , the we created a new column in the data table which we called it “clusters” that was given the values of the result of the predicted clusters .</a:t>
            </a:r>
            <a:endParaRPr sz="1800" b="0" i="0" u="none" strike="noStrike" cap="none" dirty="0">
              <a:solidFill>
                <a:srgbClr val="000000"/>
              </a:solidFill>
              <a:latin typeface="Cambria"/>
              <a:ea typeface="Cambria"/>
              <a:cs typeface="Cambria"/>
              <a:sym typeface="Cambria"/>
            </a:endParaRPr>
          </a:p>
          <a:p>
            <a:pPr marL="0" marR="0" lvl="0" indent="0" algn="l" rtl="0">
              <a:lnSpc>
                <a:spcPct val="115000"/>
              </a:lnSpc>
              <a:spcBef>
                <a:spcPts val="120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a:p>
            <a:pPr marL="0" marR="0" lvl="0" indent="0" algn="l" rtl="0">
              <a:lnSpc>
                <a:spcPct val="115000"/>
              </a:lnSpc>
              <a:spcBef>
                <a:spcPts val="1200"/>
              </a:spcBef>
              <a:spcAft>
                <a:spcPts val="120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p:txBody>
      </p:sp>
      <p:sp>
        <p:nvSpPr>
          <p:cNvPr id="532" name="Google Shape;532;g2b63238c344_1_90"/>
          <p:cNvSpPr txBox="1"/>
          <p:nvPr/>
        </p:nvSpPr>
        <p:spPr>
          <a:xfrm>
            <a:off x="8760562" y="4835723"/>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47</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g2b63238c344_1_99"/>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538" name="Google Shape;538;g2b63238c344_1_99"/>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39" name="Google Shape;539;g2b63238c344_1_99"/>
          <p:cNvSpPr txBox="1"/>
          <p:nvPr/>
        </p:nvSpPr>
        <p:spPr>
          <a:xfrm>
            <a:off x="352700" y="734775"/>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a:p>
            <a:pPr marL="0" marR="0" lvl="0" indent="0" algn="l" rtl="0">
              <a:lnSpc>
                <a:spcPct val="115000"/>
              </a:lnSpc>
              <a:spcBef>
                <a:spcPts val="1200"/>
              </a:spcBef>
              <a:spcAft>
                <a:spcPts val="120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p:txBody>
      </p:sp>
      <p:pic>
        <p:nvPicPr>
          <p:cNvPr id="540" name="Google Shape;540;g2b63238c344_1_99"/>
          <p:cNvPicPr preferRelativeResize="0"/>
          <p:nvPr/>
        </p:nvPicPr>
        <p:blipFill rotWithShape="1">
          <a:blip r:embed="rId4">
            <a:alphaModFix/>
          </a:blip>
          <a:srcRect/>
          <a:stretch/>
        </p:blipFill>
        <p:spPr>
          <a:xfrm>
            <a:off x="199075" y="885109"/>
            <a:ext cx="8456724" cy="3373291"/>
          </a:xfrm>
          <a:prstGeom prst="rect">
            <a:avLst/>
          </a:prstGeom>
          <a:noFill/>
          <a:ln>
            <a:noFill/>
          </a:ln>
        </p:spPr>
      </p:pic>
      <p:sp>
        <p:nvSpPr>
          <p:cNvPr id="541" name="Google Shape;541;g2b63238c344_1_99"/>
          <p:cNvSpPr txBox="1"/>
          <p:nvPr/>
        </p:nvSpPr>
        <p:spPr>
          <a:xfrm>
            <a:off x="488200" y="4482050"/>
            <a:ext cx="546945"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(19)</a:t>
            </a:r>
            <a:endParaRPr sz="1400" b="0" i="0" u="none" strike="noStrike" cap="none" dirty="0">
              <a:solidFill>
                <a:srgbClr val="000000"/>
              </a:solidFill>
              <a:latin typeface="Arial"/>
              <a:ea typeface="Arial"/>
              <a:cs typeface="Arial"/>
              <a:sym typeface="Arial"/>
            </a:endParaRPr>
          </a:p>
        </p:txBody>
      </p:sp>
      <p:sp>
        <p:nvSpPr>
          <p:cNvPr id="542" name="Google Shape;542;g2b63238c344_1_99"/>
          <p:cNvSpPr txBox="1"/>
          <p:nvPr/>
        </p:nvSpPr>
        <p:spPr>
          <a:xfrm>
            <a:off x="8831531" y="4873796"/>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48</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g2b63238c344_1_107"/>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548" name="Google Shape;548;g2b63238c344_1_107"/>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49" name="Google Shape;549;g2b63238c344_1_107"/>
          <p:cNvSpPr txBox="1"/>
          <p:nvPr/>
        </p:nvSpPr>
        <p:spPr>
          <a:xfrm>
            <a:off x="352700" y="734775"/>
            <a:ext cx="6012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1200"/>
              </a:spcAft>
              <a:buClr>
                <a:schemeClr val="dk1"/>
              </a:buClr>
              <a:buSzPts val="1100"/>
              <a:buFont typeface="Arial"/>
              <a:buNone/>
            </a:pPr>
            <a:r>
              <a:rPr lang="en-US" sz="2100" b="0" i="0" u="none" strike="noStrike" cap="none" dirty="0">
                <a:solidFill>
                  <a:srgbClr val="000000"/>
                </a:solidFill>
                <a:latin typeface="Cambria"/>
                <a:ea typeface="Cambria"/>
                <a:cs typeface="Cambria"/>
                <a:sym typeface="Cambria"/>
              </a:rPr>
              <a:t>Then we prepared the scatter plot by assigning each cluster to a specific color so that we can differentiate between them on the plot , the we determined the x label and the y label on the plot .</a:t>
            </a:r>
            <a:endParaRPr sz="2100" b="0" i="0" u="none" strike="noStrike" cap="none" dirty="0">
              <a:solidFill>
                <a:srgbClr val="000000"/>
              </a:solidFill>
              <a:latin typeface="Cambria"/>
              <a:ea typeface="Cambria"/>
              <a:cs typeface="Cambria"/>
              <a:sym typeface="Cambria"/>
            </a:endParaRPr>
          </a:p>
        </p:txBody>
      </p:sp>
      <p:sp>
        <p:nvSpPr>
          <p:cNvPr id="550" name="Google Shape;550;g2b63238c344_1_107"/>
          <p:cNvSpPr txBox="1"/>
          <p:nvPr/>
        </p:nvSpPr>
        <p:spPr>
          <a:xfrm>
            <a:off x="8791300" y="4829191"/>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49</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BF937-BD16-6369-E4A0-BE3EBACB4B1E}"/>
              </a:ext>
            </a:extLst>
          </p:cNvPr>
          <p:cNvSpPr>
            <a:spLocks noGrp="1"/>
          </p:cNvSpPr>
          <p:nvPr>
            <p:ph type="title"/>
          </p:nvPr>
        </p:nvSpPr>
        <p:spPr>
          <a:xfrm>
            <a:off x="0" y="304795"/>
            <a:ext cx="2895600" cy="371400"/>
          </a:xfrm>
        </p:spPr>
        <p:txBody>
          <a:bodyPr>
            <a:normAutofit fontScale="90000"/>
          </a:bodyPr>
          <a:lstStyle/>
          <a:p>
            <a:r>
              <a:rPr lang="en-US" u="sng" dirty="0"/>
              <a:t>Table Of Contents</a:t>
            </a:r>
            <a:br>
              <a:rPr lang="en-US" u="sng" dirty="0"/>
            </a:br>
            <a:endParaRPr lang="en-US" u="sng" dirty="0"/>
          </a:p>
        </p:txBody>
      </p:sp>
      <p:pic>
        <p:nvPicPr>
          <p:cNvPr id="9" name="Picture 8">
            <a:extLst>
              <a:ext uri="{FF2B5EF4-FFF2-40B4-BE49-F238E27FC236}">
                <a16:creationId xmlns:a16="http://schemas.microsoft.com/office/drawing/2014/main" id="{8059CC98-CD60-1E94-60D0-884BE78F5CB2}"/>
              </a:ext>
            </a:extLst>
          </p:cNvPr>
          <p:cNvPicPr>
            <a:picLocks noChangeAspect="1"/>
          </p:cNvPicPr>
          <p:nvPr/>
        </p:nvPicPr>
        <p:blipFill>
          <a:blip r:embed="rId2"/>
          <a:stretch>
            <a:fillRect/>
          </a:stretch>
        </p:blipFill>
        <p:spPr>
          <a:xfrm>
            <a:off x="218673" y="335247"/>
            <a:ext cx="8706653" cy="4573385"/>
          </a:xfrm>
          <a:prstGeom prst="rect">
            <a:avLst/>
          </a:prstGeom>
        </p:spPr>
      </p:pic>
      <p:sp>
        <p:nvSpPr>
          <p:cNvPr id="11" name="TextBox 10">
            <a:extLst>
              <a:ext uri="{FF2B5EF4-FFF2-40B4-BE49-F238E27FC236}">
                <a16:creationId xmlns:a16="http://schemas.microsoft.com/office/drawing/2014/main" id="{1BA10A77-5AD3-7385-C24F-864DB2F717F0}"/>
              </a:ext>
            </a:extLst>
          </p:cNvPr>
          <p:cNvSpPr txBox="1"/>
          <p:nvPr/>
        </p:nvSpPr>
        <p:spPr>
          <a:xfrm>
            <a:off x="952500" y="858889"/>
            <a:ext cx="1276311" cy="307777"/>
          </a:xfrm>
          <a:prstGeom prst="rect">
            <a:avLst/>
          </a:prstGeom>
          <a:noFill/>
        </p:spPr>
        <p:txBody>
          <a:bodyPr wrap="none" rtlCol="0">
            <a:spAutoFit/>
          </a:bodyPr>
          <a:lstStyle/>
          <a:p>
            <a:r>
              <a:rPr lang="en-US" b="1" dirty="0"/>
              <a:t> Introduction</a:t>
            </a:r>
          </a:p>
        </p:txBody>
      </p:sp>
      <p:cxnSp>
        <p:nvCxnSpPr>
          <p:cNvPr id="13" name="Straight Connector 12">
            <a:extLst>
              <a:ext uri="{FF2B5EF4-FFF2-40B4-BE49-F238E27FC236}">
                <a16:creationId xmlns:a16="http://schemas.microsoft.com/office/drawing/2014/main" id="{B251D914-B4A4-CA52-6320-3F8A699B872A}"/>
              </a:ext>
            </a:extLst>
          </p:cNvPr>
          <p:cNvCxnSpPr>
            <a:cxnSpLocks/>
          </p:cNvCxnSpPr>
          <p:nvPr/>
        </p:nvCxnSpPr>
        <p:spPr>
          <a:xfrm>
            <a:off x="952500" y="658296"/>
            <a:ext cx="0" cy="579120"/>
          </a:xfrm>
          <a:prstGeom prst="line">
            <a:avLst/>
          </a:prstGeom>
        </p:spPr>
        <p:style>
          <a:lnRef idx="2">
            <a:schemeClr val="dk1"/>
          </a:lnRef>
          <a:fillRef idx="0">
            <a:schemeClr val="dk1"/>
          </a:fillRef>
          <a:effectRef idx="1">
            <a:schemeClr val="dk1"/>
          </a:effectRef>
          <a:fontRef idx="minor">
            <a:schemeClr val="tx1"/>
          </a:fontRef>
        </p:style>
      </p:cxnSp>
      <p:sp>
        <p:nvSpPr>
          <p:cNvPr id="15" name="TextBox 14">
            <a:extLst>
              <a:ext uri="{FF2B5EF4-FFF2-40B4-BE49-F238E27FC236}">
                <a16:creationId xmlns:a16="http://schemas.microsoft.com/office/drawing/2014/main" id="{E5ED59E1-C825-AEE7-C698-2D4D1A1D9D3A}"/>
              </a:ext>
            </a:extLst>
          </p:cNvPr>
          <p:cNvSpPr txBox="1"/>
          <p:nvPr/>
        </p:nvSpPr>
        <p:spPr>
          <a:xfrm>
            <a:off x="1089712" y="613654"/>
            <a:ext cx="383438" cy="307777"/>
          </a:xfrm>
          <a:prstGeom prst="rect">
            <a:avLst/>
          </a:prstGeom>
          <a:noFill/>
        </p:spPr>
        <p:txBody>
          <a:bodyPr wrap="none" rtlCol="0">
            <a:spAutoFit/>
          </a:bodyPr>
          <a:lstStyle/>
          <a:p>
            <a:r>
              <a:rPr lang="en-US" b="1" dirty="0"/>
              <a:t>01</a:t>
            </a:r>
          </a:p>
        </p:txBody>
      </p:sp>
      <p:sp>
        <p:nvSpPr>
          <p:cNvPr id="16" name="TextBox 15">
            <a:extLst>
              <a:ext uri="{FF2B5EF4-FFF2-40B4-BE49-F238E27FC236}">
                <a16:creationId xmlns:a16="http://schemas.microsoft.com/office/drawing/2014/main" id="{CCED38F2-1247-9849-19EE-DE48F5FB13BE}"/>
              </a:ext>
            </a:extLst>
          </p:cNvPr>
          <p:cNvSpPr txBox="1"/>
          <p:nvPr/>
        </p:nvSpPr>
        <p:spPr>
          <a:xfrm>
            <a:off x="952500" y="1400555"/>
            <a:ext cx="1813317" cy="523220"/>
          </a:xfrm>
          <a:prstGeom prst="rect">
            <a:avLst/>
          </a:prstGeom>
          <a:noFill/>
        </p:spPr>
        <p:txBody>
          <a:bodyPr wrap="none" rtlCol="0">
            <a:spAutoFit/>
          </a:bodyPr>
          <a:lstStyle/>
          <a:p>
            <a:r>
              <a:rPr lang="en-US" b="1" dirty="0"/>
              <a:t>   02</a:t>
            </a:r>
          </a:p>
          <a:p>
            <a:r>
              <a:rPr lang="en-US" b="1" dirty="0"/>
              <a:t> Goal of the project</a:t>
            </a:r>
          </a:p>
        </p:txBody>
      </p:sp>
      <p:pic>
        <p:nvPicPr>
          <p:cNvPr id="17" name="Picture 16">
            <a:extLst>
              <a:ext uri="{FF2B5EF4-FFF2-40B4-BE49-F238E27FC236}">
                <a16:creationId xmlns:a16="http://schemas.microsoft.com/office/drawing/2014/main" id="{1D8DE78D-E912-558A-A768-D34B32232D57}"/>
              </a:ext>
            </a:extLst>
          </p:cNvPr>
          <p:cNvPicPr>
            <a:picLocks noChangeAspect="1"/>
          </p:cNvPicPr>
          <p:nvPr/>
        </p:nvPicPr>
        <p:blipFill>
          <a:blip r:embed="rId3"/>
          <a:stretch>
            <a:fillRect/>
          </a:stretch>
        </p:blipFill>
        <p:spPr>
          <a:xfrm>
            <a:off x="897631" y="1400555"/>
            <a:ext cx="109738" cy="676715"/>
          </a:xfrm>
          <a:prstGeom prst="rect">
            <a:avLst/>
          </a:prstGeom>
        </p:spPr>
      </p:pic>
      <p:sp>
        <p:nvSpPr>
          <p:cNvPr id="18" name="TextBox 17">
            <a:extLst>
              <a:ext uri="{FF2B5EF4-FFF2-40B4-BE49-F238E27FC236}">
                <a16:creationId xmlns:a16="http://schemas.microsoft.com/office/drawing/2014/main" id="{23C1D444-43E0-4D1B-4639-21F619472F63}"/>
              </a:ext>
            </a:extLst>
          </p:cNvPr>
          <p:cNvSpPr txBox="1"/>
          <p:nvPr/>
        </p:nvSpPr>
        <p:spPr>
          <a:xfrm>
            <a:off x="927715" y="2135473"/>
            <a:ext cx="1867819" cy="523220"/>
          </a:xfrm>
          <a:prstGeom prst="rect">
            <a:avLst/>
          </a:prstGeom>
          <a:noFill/>
        </p:spPr>
        <p:txBody>
          <a:bodyPr wrap="none" rtlCol="0">
            <a:spAutoFit/>
          </a:bodyPr>
          <a:lstStyle/>
          <a:p>
            <a:r>
              <a:rPr lang="en-US" b="1" dirty="0"/>
              <a:t>   03</a:t>
            </a:r>
          </a:p>
          <a:p>
            <a:r>
              <a:rPr lang="en-US" b="1" dirty="0"/>
              <a:t> Problem Statement</a:t>
            </a:r>
          </a:p>
        </p:txBody>
      </p:sp>
      <p:pic>
        <p:nvPicPr>
          <p:cNvPr id="19" name="Picture 18">
            <a:extLst>
              <a:ext uri="{FF2B5EF4-FFF2-40B4-BE49-F238E27FC236}">
                <a16:creationId xmlns:a16="http://schemas.microsoft.com/office/drawing/2014/main" id="{30127AF7-C6C0-2C6A-8DA2-0397E8A82FFA}"/>
              </a:ext>
            </a:extLst>
          </p:cNvPr>
          <p:cNvPicPr>
            <a:picLocks noChangeAspect="1"/>
          </p:cNvPicPr>
          <p:nvPr/>
        </p:nvPicPr>
        <p:blipFill>
          <a:blip r:embed="rId3"/>
          <a:stretch>
            <a:fillRect/>
          </a:stretch>
        </p:blipFill>
        <p:spPr>
          <a:xfrm>
            <a:off x="897631" y="2183495"/>
            <a:ext cx="109738" cy="676715"/>
          </a:xfrm>
          <a:prstGeom prst="rect">
            <a:avLst/>
          </a:prstGeom>
        </p:spPr>
      </p:pic>
      <p:sp>
        <p:nvSpPr>
          <p:cNvPr id="20" name="TextBox 19">
            <a:extLst>
              <a:ext uri="{FF2B5EF4-FFF2-40B4-BE49-F238E27FC236}">
                <a16:creationId xmlns:a16="http://schemas.microsoft.com/office/drawing/2014/main" id="{49E0C27B-BA26-0D95-8EF8-821A1E09CF02}"/>
              </a:ext>
            </a:extLst>
          </p:cNvPr>
          <p:cNvSpPr txBox="1"/>
          <p:nvPr/>
        </p:nvSpPr>
        <p:spPr>
          <a:xfrm>
            <a:off x="1089712" y="2994741"/>
            <a:ext cx="930063" cy="523220"/>
          </a:xfrm>
          <a:prstGeom prst="rect">
            <a:avLst/>
          </a:prstGeom>
          <a:noFill/>
        </p:spPr>
        <p:txBody>
          <a:bodyPr wrap="none" rtlCol="0">
            <a:spAutoFit/>
          </a:bodyPr>
          <a:lstStyle/>
          <a:p>
            <a:r>
              <a:rPr lang="en-US" b="1" dirty="0"/>
              <a:t>   04</a:t>
            </a:r>
          </a:p>
          <a:p>
            <a:r>
              <a:rPr lang="en-US" b="1" dirty="0"/>
              <a:t>Features</a:t>
            </a:r>
          </a:p>
        </p:txBody>
      </p:sp>
      <p:pic>
        <p:nvPicPr>
          <p:cNvPr id="21" name="Picture 20">
            <a:extLst>
              <a:ext uri="{FF2B5EF4-FFF2-40B4-BE49-F238E27FC236}">
                <a16:creationId xmlns:a16="http://schemas.microsoft.com/office/drawing/2014/main" id="{C7DE513B-78E8-EF98-7879-25AD8872B316}"/>
              </a:ext>
            </a:extLst>
          </p:cNvPr>
          <p:cNvPicPr>
            <a:picLocks noChangeAspect="1"/>
          </p:cNvPicPr>
          <p:nvPr/>
        </p:nvPicPr>
        <p:blipFill>
          <a:blip r:embed="rId3"/>
          <a:stretch>
            <a:fillRect/>
          </a:stretch>
        </p:blipFill>
        <p:spPr>
          <a:xfrm>
            <a:off x="897631" y="2951252"/>
            <a:ext cx="109738" cy="676715"/>
          </a:xfrm>
          <a:prstGeom prst="rect">
            <a:avLst/>
          </a:prstGeom>
        </p:spPr>
      </p:pic>
      <p:sp>
        <p:nvSpPr>
          <p:cNvPr id="22" name="TextBox 21">
            <a:extLst>
              <a:ext uri="{FF2B5EF4-FFF2-40B4-BE49-F238E27FC236}">
                <a16:creationId xmlns:a16="http://schemas.microsoft.com/office/drawing/2014/main" id="{5877C20A-A84E-E9FB-BB67-5E4E7B31BF92}"/>
              </a:ext>
            </a:extLst>
          </p:cNvPr>
          <p:cNvSpPr txBox="1"/>
          <p:nvPr/>
        </p:nvSpPr>
        <p:spPr>
          <a:xfrm>
            <a:off x="1007369" y="3761391"/>
            <a:ext cx="1983235" cy="523220"/>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    05</a:t>
            </a:r>
          </a:p>
          <a:p>
            <a:r>
              <a:rPr lang="en-US" b="1" dirty="0">
                <a:latin typeface="Arial" panose="020B0604020202020204" pitchFamily="34" charset="0"/>
                <a:cs typeface="Arial" panose="020B0604020202020204" pitchFamily="34" charset="0"/>
              </a:rPr>
              <a:t>Implementation tools</a:t>
            </a:r>
          </a:p>
        </p:txBody>
      </p:sp>
      <p:pic>
        <p:nvPicPr>
          <p:cNvPr id="23" name="Picture 22">
            <a:extLst>
              <a:ext uri="{FF2B5EF4-FFF2-40B4-BE49-F238E27FC236}">
                <a16:creationId xmlns:a16="http://schemas.microsoft.com/office/drawing/2014/main" id="{7070D494-0C56-C60D-C243-7F9C9635CAEE}"/>
              </a:ext>
            </a:extLst>
          </p:cNvPr>
          <p:cNvPicPr>
            <a:picLocks noChangeAspect="1"/>
          </p:cNvPicPr>
          <p:nvPr/>
        </p:nvPicPr>
        <p:blipFill>
          <a:blip r:embed="rId3"/>
          <a:stretch>
            <a:fillRect/>
          </a:stretch>
        </p:blipFill>
        <p:spPr>
          <a:xfrm>
            <a:off x="897631" y="3808130"/>
            <a:ext cx="109738" cy="676715"/>
          </a:xfrm>
          <a:prstGeom prst="rect">
            <a:avLst/>
          </a:prstGeom>
        </p:spPr>
      </p:pic>
      <p:sp>
        <p:nvSpPr>
          <p:cNvPr id="24" name="TextBox 23">
            <a:extLst>
              <a:ext uri="{FF2B5EF4-FFF2-40B4-BE49-F238E27FC236}">
                <a16:creationId xmlns:a16="http://schemas.microsoft.com/office/drawing/2014/main" id="{315C9F74-2A6E-CA44-96EF-7B233C449C9A}"/>
              </a:ext>
            </a:extLst>
          </p:cNvPr>
          <p:cNvSpPr txBox="1"/>
          <p:nvPr/>
        </p:nvSpPr>
        <p:spPr>
          <a:xfrm>
            <a:off x="3735304" y="714196"/>
            <a:ext cx="1329210" cy="523220"/>
          </a:xfrm>
          <a:prstGeom prst="rect">
            <a:avLst/>
          </a:prstGeom>
          <a:noFill/>
        </p:spPr>
        <p:txBody>
          <a:bodyPr wrap="none" rtlCol="0">
            <a:spAutoFit/>
          </a:bodyPr>
          <a:lstStyle/>
          <a:p>
            <a:r>
              <a:rPr lang="en-US" b="1" dirty="0"/>
              <a:t>  06</a:t>
            </a:r>
          </a:p>
          <a:p>
            <a:r>
              <a:rPr lang="en-US" b="1" dirty="0"/>
              <a:t>Related Work</a:t>
            </a:r>
          </a:p>
        </p:txBody>
      </p:sp>
      <p:pic>
        <p:nvPicPr>
          <p:cNvPr id="25" name="Picture 24">
            <a:extLst>
              <a:ext uri="{FF2B5EF4-FFF2-40B4-BE49-F238E27FC236}">
                <a16:creationId xmlns:a16="http://schemas.microsoft.com/office/drawing/2014/main" id="{78E8A371-6813-7812-22C1-6BA700A852B8}"/>
              </a:ext>
            </a:extLst>
          </p:cNvPr>
          <p:cNvPicPr>
            <a:picLocks noChangeAspect="1"/>
          </p:cNvPicPr>
          <p:nvPr/>
        </p:nvPicPr>
        <p:blipFill>
          <a:blip r:embed="rId3"/>
          <a:stretch>
            <a:fillRect/>
          </a:stretch>
        </p:blipFill>
        <p:spPr>
          <a:xfrm>
            <a:off x="3625566" y="676195"/>
            <a:ext cx="109738" cy="676715"/>
          </a:xfrm>
          <a:prstGeom prst="rect">
            <a:avLst/>
          </a:prstGeom>
        </p:spPr>
      </p:pic>
      <p:sp>
        <p:nvSpPr>
          <p:cNvPr id="26" name="TextBox 25">
            <a:extLst>
              <a:ext uri="{FF2B5EF4-FFF2-40B4-BE49-F238E27FC236}">
                <a16:creationId xmlns:a16="http://schemas.microsoft.com/office/drawing/2014/main" id="{8A90F7BD-8BB9-68DF-3366-BA55C9D793DC}"/>
              </a:ext>
            </a:extLst>
          </p:cNvPr>
          <p:cNvSpPr txBox="1"/>
          <p:nvPr/>
        </p:nvSpPr>
        <p:spPr>
          <a:xfrm>
            <a:off x="3735304" y="1477302"/>
            <a:ext cx="1019831" cy="523220"/>
          </a:xfrm>
          <a:prstGeom prst="rect">
            <a:avLst/>
          </a:prstGeom>
          <a:noFill/>
        </p:spPr>
        <p:txBody>
          <a:bodyPr wrap="none" rtlCol="0">
            <a:spAutoFit/>
          </a:bodyPr>
          <a:lstStyle/>
          <a:p>
            <a:r>
              <a:rPr lang="en-US" b="1" dirty="0"/>
              <a:t>  07</a:t>
            </a:r>
          </a:p>
          <a:p>
            <a:r>
              <a:rPr lang="en-US" b="1" dirty="0"/>
              <a:t>Prototype</a:t>
            </a:r>
          </a:p>
        </p:txBody>
      </p:sp>
      <p:pic>
        <p:nvPicPr>
          <p:cNvPr id="27" name="Picture 26">
            <a:extLst>
              <a:ext uri="{FF2B5EF4-FFF2-40B4-BE49-F238E27FC236}">
                <a16:creationId xmlns:a16="http://schemas.microsoft.com/office/drawing/2014/main" id="{CBA40FEF-4119-8779-870D-A8B42F4A962C}"/>
              </a:ext>
            </a:extLst>
          </p:cNvPr>
          <p:cNvPicPr>
            <a:picLocks noChangeAspect="1"/>
          </p:cNvPicPr>
          <p:nvPr/>
        </p:nvPicPr>
        <p:blipFill>
          <a:blip r:embed="rId3"/>
          <a:stretch>
            <a:fillRect/>
          </a:stretch>
        </p:blipFill>
        <p:spPr>
          <a:xfrm>
            <a:off x="3625566" y="1453452"/>
            <a:ext cx="109738" cy="676715"/>
          </a:xfrm>
          <a:prstGeom prst="rect">
            <a:avLst/>
          </a:prstGeom>
        </p:spPr>
      </p:pic>
      <p:sp>
        <p:nvSpPr>
          <p:cNvPr id="28" name="TextBox 27">
            <a:extLst>
              <a:ext uri="{FF2B5EF4-FFF2-40B4-BE49-F238E27FC236}">
                <a16:creationId xmlns:a16="http://schemas.microsoft.com/office/drawing/2014/main" id="{C3D52CC0-7614-82CC-F197-B919C9A1C96A}"/>
              </a:ext>
            </a:extLst>
          </p:cNvPr>
          <p:cNvSpPr txBox="1"/>
          <p:nvPr/>
        </p:nvSpPr>
        <p:spPr>
          <a:xfrm>
            <a:off x="3706367" y="2276039"/>
            <a:ext cx="1002197" cy="523220"/>
          </a:xfrm>
          <a:prstGeom prst="rect">
            <a:avLst/>
          </a:prstGeom>
          <a:noFill/>
        </p:spPr>
        <p:txBody>
          <a:bodyPr wrap="none" rtlCol="0">
            <a:spAutoFit/>
          </a:bodyPr>
          <a:lstStyle/>
          <a:p>
            <a:r>
              <a:rPr lang="en-US" b="1" dirty="0"/>
              <a:t>  08</a:t>
            </a:r>
          </a:p>
          <a:p>
            <a:r>
              <a:rPr lang="en-US" b="1" dirty="0"/>
              <a:t>Hardware</a:t>
            </a:r>
          </a:p>
        </p:txBody>
      </p:sp>
      <p:pic>
        <p:nvPicPr>
          <p:cNvPr id="29" name="Picture 28">
            <a:extLst>
              <a:ext uri="{FF2B5EF4-FFF2-40B4-BE49-F238E27FC236}">
                <a16:creationId xmlns:a16="http://schemas.microsoft.com/office/drawing/2014/main" id="{34AFCB99-D9B1-A058-1681-0243DDE709F4}"/>
              </a:ext>
            </a:extLst>
          </p:cNvPr>
          <p:cNvPicPr>
            <a:picLocks noChangeAspect="1"/>
          </p:cNvPicPr>
          <p:nvPr/>
        </p:nvPicPr>
        <p:blipFill>
          <a:blip r:embed="rId3"/>
          <a:stretch>
            <a:fillRect/>
          </a:stretch>
        </p:blipFill>
        <p:spPr>
          <a:xfrm>
            <a:off x="3622794" y="2256483"/>
            <a:ext cx="109738" cy="676715"/>
          </a:xfrm>
          <a:prstGeom prst="rect">
            <a:avLst/>
          </a:prstGeom>
        </p:spPr>
      </p:pic>
      <p:pic>
        <p:nvPicPr>
          <p:cNvPr id="30" name="Picture 29">
            <a:extLst>
              <a:ext uri="{FF2B5EF4-FFF2-40B4-BE49-F238E27FC236}">
                <a16:creationId xmlns:a16="http://schemas.microsoft.com/office/drawing/2014/main" id="{F2EE4C83-7EB2-7C49-CC63-DFF4D2B25307}"/>
              </a:ext>
            </a:extLst>
          </p:cNvPr>
          <p:cNvPicPr>
            <a:picLocks noChangeAspect="1"/>
          </p:cNvPicPr>
          <p:nvPr/>
        </p:nvPicPr>
        <p:blipFill>
          <a:blip r:embed="rId3"/>
          <a:stretch>
            <a:fillRect/>
          </a:stretch>
        </p:blipFill>
        <p:spPr>
          <a:xfrm>
            <a:off x="3622794" y="3010928"/>
            <a:ext cx="109738" cy="676715"/>
          </a:xfrm>
          <a:prstGeom prst="rect">
            <a:avLst/>
          </a:prstGeom>
        </p:spPr>
      </p:pic>
      <p:pic>
        <p:nvPicPr>
          <p:cNvPr id="31" name="Picture 30">
            <a:extLst>
              <a:ext uri="{FF2B5EF4-FFF2-40B4-BE49-F238E27FC236}">
                <a16:creationId xmlns:a16="http://schemas.microsoft.com/office/drawing/2014/main" id="{19340134-A79A-070B-A703-2223691EF7DF}"/>
              </a:ext>
            </a:extLst>
          </p:cNvPr>
          <p:cNvPicPr>
            <a:picLocks noChangeAspect="1"/>
          </p:cNvPicPr>
          <p:nvPr/>
        </p:nvPicPr>
        <p:blipFill>
          <a:blip r:embed="rId3"/>
          <a:stretch>
            <a:fillRect/>
          </a:stretch>
        </p:blipFill>
        <p:spPr>
          <a:xfrm>
            <a:off x="3641587" y="3831861"/>
            <a:ext cx="109738" cy="676715"/>
          </a:xfrm>
          <a:prstGeom prst="rect">
            <a:avLst/>
          </a:prstGeom>
        </p:spPr>
      </p:pic>
      <p:pic>
        <p:nvPicPr>
          <p:cNvPr id="32" name="Picture 31">
            <a:extLst>
              <a:ext uri="{FF2B5EF4-FFF2-40B4-BE49-F238E27FC236}">
                <a16:creationId xmlns:a16="http://schemas.microsoft.com/office/drawing/2014/main" id="{6EEF3708-B38C-24A9-A904-F32A158451D9}"/>
              </a:ext>
            </a:extLst>
          </p:cNvPr>
          <p:cNvPicPr>
            <a:picLocks noChangeAspect="1"/>
          </p:cNvPicPr>
          <p:nvPr/>
        </p:nvPicPr>
        <p:blipFill>
          <a:blip r:embed="rId3"/>
          <a:stretch>
            <a:fillRect/>
          </a:stretch>
        </p:blipFill>
        <p:spPr>
          <a:xfrm>
            <a:off x="5777982" y="714196"/>
            <a:ext cx="109738" cy="676715"/>
          </a:xfrm>
          <a:prstGeom prst="rect">
            <a:avLst/>
          </a:prstGeom>
        </p:spPr>
      </p:pic>
      <p:sp>
        <p:nvSpPr>
          <p:cNvPr id="33" name="TextBox 32">
            <a:extLst>
              <a:ext uri="{FF2B5EF4-FFF2-40B4-BE49-F238E27FC236}">
                <a16:creationId xmlns:a16="http://schemas.microsoft.com/office/drawing/2014/main" id="{9DD5D116-9E4D-56D8-EB17-195BEB640843}"/>
              </a:ext>
            </a:extLst>
          </p:cNvPr>
          <p:cNvSpPr txBox="1"/>
          <p:nvPr/>
        </p:nvSpPr>
        <p:spPr>
          <a:xfrm>
            <a:off x="3729735" y="3058589"/>
            <a:ext cx="930063" cy="523220"/>
          </a:xfrm>
          <a:prstGeom prst="rect">
            <a:avLst/>
          </a:prstGeom>
          <a:noFill/>
        </p:spPr>
        <p:txBody>
          <a:bodyPr wrap="none" rtlCol="0">
            <a:spAutoFit/>
          </a:bodyPr>
          <a:lstStyle/>
          <a:p>
            <a:r>
              <a:rPr lang="en-US" b="1" dirty="0"/>
              <a:t>  09</a:t>
            </a:r>
          </a:p>
          <a:p>
            <a:r>
              <a:rPr lang="en-US" b="1" dirty="0"/>
              <a:t>Datasets</a:t>
            </a:r>
          </a:p>
        </p:txBody>
      </p:sp>
      <p:sp>
        <p:nvSpPr>
          <p:cNvPr id="34" name="TextBox 33">
            <a:extLst>
              <a:ext uri="{FF2B5EF4-FFF2-40B4-BE49-F238E27FC236}">
                <a16:creationId xmlns:a16="http://schemas.microsoft.com/office/drawing/2014/main" id="{B435DCF4-8EC3-3DD4-AACF-FD5C8397E9E0}"/>
              </a:ext>
            </a:extLst>
          </p:cNvPr>
          <p:cNvSpPr txBox="1"/>
          <p:nvPr/>
        </p:nvSpPr>
        <p:spPr>
          <a:xfrm>
            <a:off x="3717155" y="3865951"/>
            <a:ext cx="941283" cy="523220"/>
          </a:xfrm>
          <a:prstGeom prst="rect">
            <a:avLst/>
          </a:prstGeom>
          <a:noFill/>
        </p:spPr>
        <p:txBody>
          <a:bodyPr wrap="none" rtlCol="0">
            <a:spAutoFit/>
          </a:bodyPr>
          <a:lstStyle/>
          <a:p>
            <a:r>
              <a:rPr lang="en-US" b="1" dirty="0"/>
              <a:t>  10</a:t>
            </a:r>
          </a:p>
          <a:p>
            <a:r>
              <a:rPr lang="en-US" b="1" dirty="0"/>
              <a:t>AI model</a:t>
            </a:r>
          </a:p>
        </p:txBody>
      </p:sp>
      <p:sp>
        <p:nvSpPr>
          <p:cNvPr id="35" name="TextBox 34">
            <a:extLst>
              <a:ext uri="{FF2B5EF4-FFF2-40B4-BE49-F238E27FC236}">
                <a16:creationId xmlns:a16="http://schemas.microsoft.com/office/drawing/2014/main" id="{3B5DC2F3-FAEE-C4DA-3C9E-59EEDCF1E100}"/>
              </a:ext>
            </a:extLst>
          </p:cNvPr>
          <p:cNvSpPr txBox="1"/>
          <p:nvPr/>
        </p:nvSpPr>
        <p:spPr>
          <a:xfrm>
            <a:off x="5935671" y="709465"/>
            <a:ext cx="945395" cy="523220"/>
          </a:xfrm>
          <a:prstGeom prst="rect">
            <a:avLst/>
          </a:prstGeom>
          <a:noFill/>
        </p:spPr>
        <p:txBody>
          <a:bodyPr wrap="square" rtlCol="0">
            <a:spAutoFit/>
          </a:bodyPr>
          <a:lstStyle/>
          <a:p>
            <a:r>
              <a:rPr lang="en-US" b="1" dirty="0"/>
              <a:t>11</a:t>
            </a:r>
          </a:p>
          <a:p>
            <a:r>
              <a:rPr lang="en-US" b="1" dirty="0"/>
              <a:t>UI</a:t>
            </a:r>
          </a:p>
        </p:txBody>
      </p:sp>
      <p:sp>
        <p:nvSpPr>
          <p:cNvPr id="37" name="TextBox 36">
            <a:extLst>
              <a:ext uri="{FF2B5EF4-FFF2-40B4-BE49-F238E27FC236}">
                <a16:creationId xmlns:a16="http://schemas.microsoft.com/office/drawing/2014/main" id="{7A86F553-AE38-F115-144A-C71275BBA15A}"/>
              </a:ext>
            </a:extLst>
          </p:cNvPr>
          <p:cNvSpPr txBox="1"/>
          <p:nvPr/>
        </p:nvSpPr>
        <p:spPr>
          <a:xfrm>
            <a:off x="5863623" y="1580649"/>
            <a:ext cx="979755" cy="523220"/>
          </a:xfrm>
          <a:prstGeom prst="rect">
            <a:avLst/>
          </a:prstGeom>
          <a:noFill/>
        </p:spPr>
        <p:txBody>
          <a:bodyPr wrap="none" rtlCol="0">
            <a:spAutoFit/>
          </a:bodyPr>
          <a:lstStyle/>
          <a:p>
            <a:r>
              <a:rPr lang="en-US" b="1" dirty="0"/>
              <a:t>  12</a:t>
            </a:r>
          </a:p>
          <a:p>
            <a:r>
              <a:rPr lang="en-US" b="1" dirty="0"/>
              <a:t>Backend</a:t>
            </a:r>
            <a:r>
              <a:rPr lang="en-US" dirty="0"/>
              <a:t> </a:t>
            </a:r>
          </a:p>
        </p:txBody>
      </p:sp>
      <p:pic>
        <p:nvPicPr>
          <p:cNvPr id="38" name="Picture 37">
            <a:extLst>
              <a:ext uri="{FF2B5EF4-FFF2-40B4-BE49-F238E27FC236}">
                <a16:creationId xmlns:a16="http://schemas.microsoft.com/office/drawing/2014/main" id="{1B1A8DFC-11B2-C19F-D17B-CEFA702E8E48}"/>
              </a:ext>
            </a:extLst>
          </p:cNvPr>
          <p:cNvPicPr>
            <a:picLocks noChangeAspect="1"/>
          </p:cNvPicPr>
          <p:nvPr/>
        </p:nvPicPr>
        <p:blipFill>
          <a:blip r:embed="rId3"/>
          <a:stretch>
            <a:fillRect/>
          </a:stretch>
        </p:blipFill>
        <p:spPr>
          <a:xfrm>
            <a:off x="5777982" y="1506780"/>
            <a:ext cx="109738" cy="676715"/>
          </a:xfrm>
          <a:prstGeom prst="rect">
            <a:avLst/>
          </a:prstGeom>
        </p:spPr>
      </p:pic>
      <p:pic>
        <p:nvPicPr>
          <p:cNvPr id="41" name="Picture 40">
            <a:extLst>
              <a:ext uri="{FF2B5EF4-FFF2-40B4-BE49-F238E27FC236}">
                <a16:creationId xmlns:a16="http://schemas.microsoft.com/office/drawing/2014/main" id="{344AA29E-38F3-8208-DE3C-CC8CA64C82B0}"/>
              </a:ext>
            </a:extLst>
          </p:cNvPr>
          <p:cNvPicPr>
            <a:picLocks noChangeAspect="1"/>
          </p:cNvPicPr>
          <p:nvPr/>
        </p:nvPicPr>
        <p:blipFill>
          <a:blip r:embed="rId4"/>
          <a:stretch>
            <a:fillRect/>
          </a:stretch>
        </p:blipFill>
        <p:spPr>
          <a:xfrm>
            <a:off x="3348976" y="729676"/>
            <a:ext cx="5998984" cy="4078577"/>
          </a:xfrm>
          <a:prstGeom prst="rect">
            <a:avLst/>
          </a:prstGeom>
        </p:spPr>
      </p:pic>
      <p:sp>
        <p:nvSpPr>
          <p:cNvPr id="3" name="TextBox 2">
            <a:extLst>
              <a:ext uri="{FF2B5EF4-FFF2-40B4-BE49-F238E27FC236}">
                <a16:creationId xmlns:a16="http://schemas.microsoft.com/office/drawing/2014/main" id="{D993E875-88AA-8B63-6DE1-04C78FF28F7D}"/>
              </a:ext>
            </a:extLst>
          </p:cNvPr>
          <p:cNvSpPr txBox="1"/>
          <p:nvPr/>
        </p:nvSpPr>
        <p:spPr>
          <a:xfrm>
            <a:off x="8697951" y="4735551"/>
            <a:ext cx="284052" cy="307777"/>
          </a:xfrm>
          <a:prstGeom prst="rect">
            <a:avLst/>
          </a:prstGeom>
          <a:noFill/>
        </p:spPr>
        <p:txBody>
          <a:bodyPr wrap="none" rtlCol="0">
            <a:spAutoFit/>
          </a:bodyPr>
          <a:lstStyle/>
          <a:p>
            <a:r>
              <a:rPr lang="en-US" dirty="0"/>
              <a:t>5</a:t>
            </a:r>
          </a:p>
        </p:txBody>
      </p:sp>
    </p:spTree>
    <p:extLst>
      <p:ext uri="{BB962C8B-B14F-4D97-AF65-F5344CB8AC3E}">
        <p14:creationId xmlns:p14="http://schemas.microsoft.com/office/powerpoint/2010/main" val="22575735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g2b63238c344_1_116"/>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556" name="Google Shape;556;g2b63238c344_1_116"/>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57" name="Google Shape;557;g2b63238c344_1_116"/>
          <p:cNvSpPr txBox="1"/>
          <p:nvPr/>
        </p:nvSpPr>
        <p:spPr>
          <a:xfrm>
            <a:off x="352700" y="734775"/>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a:p>
            <a:pPr marL="0" marR="0" lvl="0" indent="0" algn="l" rtl="0">
              <a:lnSpc>
                <a:spcPct val="115000"/>
              </a:lnSpc>
              <a:spcBef>
                <a:spcPts val="1200"/>
              </a:spcBef>
              <a:spcAft>
                <a:spcPts val="120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p:txBody>
      </p:sp>
      <p:pic>
        <p:nvPicPr>
          <p:cNvPr id="558" name="Google Shape;558;g2b63238c344_1_116"/>
          <p:cNvPicPr preferRelativeResize="0"/>
          <p:nvPr/>
        </p:nvPicPr>
        <p:blipFill rotWithShape="1">
          <a:blip r:embed="rId4">
            <a:alphaModFix/>
          </a:blip>
          <a:srcRect/>
          <a:stretch/>
        </p:blipFill>
        <p:spPr>
          <a:xfrm>
            <a:off x="1042175" y="623987"/>
            <a:ext cx="6482025" cy="4342975"/>
          </a:xfrm>
          <a:prstGeom prst="rect">
            <a:avLst/>
          </a:prstGeom>
          <a:noFill/>
          <a:ln>
            <a:noFill/>
          </a:ln>
        </p:spPr>
      </p:pic>
      <p:sp>
        <p:nvSpPr>
          <p:cNvPr id="559" name="Google Shape;559;g2b63238c344_1_116"/>
          <p:cNvSpPr txBox="1"/>
          <p:nvPr/>
        </p:nvSpPr>
        <p:spPr>
          <a:xfrm>
            <a:off x="438615" y="4594302"/>
            <a:ext cx="55335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a:t>
            </a:r>
            <a:r>
              <a:rPr lang="en-US" dirty="0">
                <a:latin typeface="Fira Sans Extra Condensed"/>
                <a:ea typeface="Fira Sans Extra Condensed"/>
                <a:cs typeface="Fira Sans Extra Condensed"/>
                <a:sym typeface="Fira Sans Extra Condensed"/>
              </a:rPr>
              <a:t>20</a:t>
            </a:r>
            <a:r>
              <a:rPr lang="en-US" sz="1400" b="0" i="0" u="none" strike="noStrike" cap="none" dirty="0">
                <a:solidFill>
                  <a:srgbClr val="000000"/>
                </a:solidFill>
                <a:latin typeface="Fira Sans Extra Condensed"/>
                <a:ea typeface="Fira Sans Extra Condensed"/>
                <a:cs typeface="Fira Sans Extra Condensed"/>
                <a:sym typeface="Fira Sans Extra Condensed"/>
              </a:rPr>
              <a:t>)</a:t>
            </a:r>
            <a:endParaRPr sz="1400" b="0" i="0" u="none" strike="noStrike" cap="none" dirty="0">
              <a:solidFill>
                <a:srgbClr val="000000"/>
              </a:solidFill>
              <a:latin typeface="Arial"/>
              <a:ea typeface="Arial"/>
              <a:cs typeface="Arial"/>
              <a:sym typeface="Arial"/>
            </a:endParaRPr>
          </a:p>
        </p:txBody>
      </p:sp>
      <p:sp>
        <p:nvSpPr>
          <p:cNvPr id="560" name="Google Shape;560;g2b63238c344_1_116"/>
          <p:cNvSpPr txBox="1"/>
          <p:nvPr/>
        </p:nvSpPr>
        <p:spPr>
          <a:xfrm>
            <a:off x="8791300" y="4856175"/>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50</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g2b63238c344_1_131"/>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566" name="Google Shape;566;g2b63238c344_1_131"/>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67" name="Google Shape;567;g2b63238c344_1_131"/>
          <p:cNvSpPr txBox="1"/>
          <p:nvPr/>
        </p:nvSpPr>
        <p:spPr>
          <a:xfrm>
            <a:off x="352700" y="734775"/>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600"/>
              </a:spcBef>
              <a:spcAft>
                <a:spcPts val="0"/>
              </a:spcAft>
              <a:buClr>
                <a:srgbClr val="000000"/>
              </a:buClr>
              <a:buSzPts val="2100"/>
              <a:buFont typeface="Arial"/>
              <a:buNone/>
            </a:pPr>
            <a:r>
              <a:rPr lang="en-US" sz="2100" b="1" i="0" u="none" strike="noStrike" cap="none">
                <a:solidFill>
                  <a:srgbClr val="212121"/>
                </a:solidFill>
                <a:latin typeface="Cambria"/>
                <a:ea typeface="Cambria"/>
                <a:cs typeface="Cambria"/>
                <a:sym typeface="Cambria"/>
              </a:rPr>
              <a:t>Support Vector Machine</a:t>
            </a:r>
            <a:endParaRPr sz="2100" b="1" i="0" u="none" strike="noStrike" cap="none">
              <a:solidFill>
                <a:srgbClr val="212121"/>
              </a:solidFill>
              <a:latin typeface="Cambria"/>
              <a:ea typeface="Cambria"/>
              <a:cs typeface="Cambria"/>
              <a:sym typeface="Cambria"/>
            </a:endParaRPr>
          </a:p>
          <a:p>
            <a:pPr marL="0" marR="0" lvl="0" indent="0" algn="l" rtl="0">
              <a:lnSpc>
                <a:spcPct val="129545"/>
              </a:lnSpc>
              <a:spcBef>
                <a:spcPts val="1200"/>
              </a:spcBef>
              <a:spcAft>
                <a:spcPts val="0"/>
              </a:spcAft>
              <a:buClr>
                <a:srgbClr val="000000"/>
              </a:buClr>
              <a:buSzPts val="2100"/>
              <a:buFont typeface="Arial"/>
              <a:buNone/>
            </a:pPr>
            <a:r>
              <a:rPr lang="en-US" sz="2100" b="0" i="0" u="none" strike="noStrike" cap="none">
                <a:solidFill>
                  <a:schemeClr val="dk1"/>
                </a:solidFill>
                <a:latin typeface="Cambria"/>
                <a:ea typeface="Cambria"/>
                <a:cs typeface="Cambria"/>
                <a:sym typeface="Cambria"/>
              </a:rPr>
              <a:t>After acquiring the cleaned and preprocessed data from the DBMS team , we started by   support vector machine we fit the loop to the columns of Heart Rate and the target Heart Rate Category.</a:t>
            </a:r>
            <a:endParaRPr sz="2100" b="0" i="0" u="none" strike="noStrike" cap="none">
              <a:solidFill>
                <a:schemeClr val="dk1"/>
              </a:solidFill>
              <a:latin typeface="Cambria"/>
              <a:ea typeface="Cambria"/>
              <a:cs typeface="Cambria"/>
              <a:sym typeface="Cambria"/>
            </a:endParaRPr>
          </a:p>
          <a:p>
            <a:pPr marL="0" marR="0" lvl="0" indent="0" algn="l" rtl="0">
              <a:lnSpc>
                <a:spcPct val="115000"/>
              </a:lnSpc>
              <a:spcBef>
                <a:spcPts val="1200"/>
              </a:spcBef>
              <a:spcAft>
                <a:spcPts val="1200"/>
              </a:spcAft>
              <a:buClr>
                <a:srgbClr val="000000"/>
              </a:buClr>
              <a:buSzPts val="1800"/>
              <a:buFont typeface="Arial"/>
              <a:buNone/>
            </a:pPr>
            <a:endParaRPr sz="1800" b="0" i="0" u="none" strike="noStrike" cap="none">
              <a:solidFill>
                <a:srgbClr val="000000"/>
              </a:solidFill>
              <a:latin typeface="Cambria"/>
              <a:ea typeface="Cambria"/>
              <a:cs typeface="Cambria"/>
              <a:sym typeface="Cambria"/>
            </a:endParaRPr>
          </a:p>
        </p:txBody>
      </p:sp>
      <p:pic>
        <p:nvPicPr>
          <p:cNvPr id="568" name="Google Shape;568;g2b63238c344_1_131"/>
          <p:cNvPicPr preferRelativeResize="0"/>
          <p:nvPr/>
        </p:nvPicPr>
        <p:blipFill rotWithShape="1">
          <a:blip r:embed="rId4">
            <a:alphaModFix/>
          </a:blip>
          <a:srcRect/>
          <a:stretch/>
        </p:blipFill>
        <p:spPr>
          <a:xfrm>
            <a:off x="181675" y="2817088"/>
            <a:ext cx="8572500" cy="1743075"/>
          </a:xfrm>
          <a:prstGeom prst="rect">
            <a:avLst/>
          </a:prstGeom>
          <a:noFill/>
          <a:ln>
            <a:noFill/>
          </a:ln>
        </p:spPr>
      </p:pic>
      <p:sp>
        <p:nvSpPr>
          <p:cNvPr id="569" name="Google Shape;569;g2b63238c344_1_131"/>
          <p:cNvSpPr txBox="1"/>
          <p:nvPr/>
        </p:nvSpPr>
        <p:spPr>
          <a:xfrm>
            <a:off x="581151" y="4618886"/>
            <a:ext cx="5373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(21)</a:t>
            </a:r>
            <a:endParaRPr sz="1400" b="0" i="0" u="none" strike="noStrike" cap="none" dirty="0">
              <a:solidFill>
                <a:srgbClr val="000000"/>
              </a:solidFill>
              <a:latin typeface="Arial"/>
              <a:ea typeface="Arial"/>
              <a:cs typeface="Arial"/>
              <a:sym typeface="Arial"/>
            </a:endParaRPr>
          </a:p>
        </p:txBody>
      </p:sp>
      <p:sp>
        <p:nvSpPr>
          <p:cNvPr id="570" name="Google Shape;570;g2b63238c344_1_131"/>
          <p:cNvSpPr txBox="1"/>
          <p:nvPr/>
        </p:nvSpPr>
        <p:spPr>
          <a:xfrm>
            <a:off x="8791300" y="4856175"/>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51</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g2b63238c344_1_124"/>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AI model:</a:t>
            </a:r>
            <a:endParaRPr sz="3000"/>
          </a:p>
        </p:txBody>
      </p:sp>
      <p:pic>
        <p:nvPicPr>
          <p:cNvPr id="576" name="Google Shape;576;g2b63238c344_1_124"/>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77" name="Google Shape;577;g2b63238c344_1_124"/>
          <p:cNvSpPr txBox="1"/>
          <p:nvPr/>
        </p:nvSpPr>
        <p:spPr>
          <a:xfrm>
            <a:off x="420450" y="812644"/>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100"/>
              <a:buFont typeface="Arial"/>
              <a:buNone/>
            </a:pPr>
            <a:r>
              <a:rPr lang="en-US" sz="1800" b="0" i="0" u="none" strike="noStrike" cap="none" dirty="0">
                <a:solidFill>
                  <a:srgbClr val="000000"/>
                </a:solidFill>
                <a:latin typeface="Cambria"/>
                <a:ea typeface="Cambria"/>
                <a:cs typeface="Cambria"/>
                <a:sym typeface="Cambria"/>
              </a:rPr>
              <a:t>We use SVMs for linear classification purposes. In addition to performing linear classification, we also use the kernel trick. It enables us to map inputs implicitly into high-dimensional feature spaces.</a:t>
            </a:r>
            <a:endParaRPr sz="1800" b="0" i="0" u="none" strike="noStrike" cap="none" dirty="0">
              <a:solidFill>
                <a:srgbClr val="000000"/>
              </a:solidFill>
              <a:latin typeface="Cambria"/>
              <a:ea typeface="Cambria"/>
              <a:cs typeface="Cambria"/>
              <a:sym typeface="Cambria"/>
            </a:endParaRPr>
          </a:p>
          <a:p>
            <a:pPr marL="0" marR="0" lvl="0" indent="0" algn="l" rtl="0">
              <a:lnSpc>
                <a:spcPct val="115000"/>
              </a:lnSpc>
              <a:spcBef>
                <a:spcPts val="1200"/>
              </a:spcBef>
              <a:spcAft>
                <a:spcPts val="120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p:txBody>
      </p:sp>
      <p:pic>
        <p:nvPicPr>
          <p:cNvPr id="578" name="Google Shape;578;g2b63238c344_1_124"/>
          <p:cNvPicPr preferRelativeResize="0"/>
          <p:nvPr/>
        </p:nvPicPr>
        <p:blipFill rotWithShape="1">
          <a:blip r:embed="rId4">
            <a:alphaModFix/>
          </a:blip>
          <a:srcRect/>
          <a:stretch/>
        </p:blipFill>
        <p:spPr>
          <a:xfrm>
            <a:off x="181675" y="2348575"/>
            <a:ext cx="8572500" cy="2209800"/>
          </a:xfrm>
          <a:prstGeom prst="rect">
            <a:avLst/>
          </a:prstGeom>
          <a:noFill/>
          <a:ln>
            <a:noFill/>
          </a:ln>
        </p:spPr>
      </p:pic>
      <p:sp>
        <p:nvSpPr>
          <p:cNvPr id="579" name="Google Shape;579;g2b63238c344_1_124"/>
          <p:cNvSpPr txBox="1"/>
          <p:nvPr/>
        </p:nvSpPr>
        <p:spPr>
          <a:xfrm>
            <a:off x="661640" y="4598261"/>
            <a:ext cx="5453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Fira Sans Extra Condensed"/>
                <a:ea typeface="Fira Sans Extra Condensed"/>
                <a:cs typeface="Fira Sans Extra Condensed"/>
                <a:sym typeface="Fira Sans Extra Condensed"/>
              </a:rPr>
              <a:t>(22)</a:t>
            </a:r>
            <a:endParaRPr sz="1400" b="0" i="0" u="none" strike="noStrike" cap="none" dirty="0">
              <a:solidFill>
                <a:srgbClr val="000000"/>
              </a:solidFill>
              <a:latin typeface="Arial"/>
              <a:ea typeface="Arial"/>
              <a:cs typeface="Arial"/>
              <a:sym typeface="Arial"/>
            </a:endParaRPr>
          </a:p>
        </p:txBody>
      </p:sp>
      <p:sp>
        <p:nvSpPr>
          <p:cNvPr id="580" name="Google Shape;580;g2b63238c344_1_124"/>
          <p:cNvSpPr txBox="1"/>
          <p:nvPr/>
        </p:nvSpPr>
        <p:spPr>
          <a:xfrm>
            <a:off x="8840412" y="4872036"/>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52</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g2b63238c344_1_140"/>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dirty="0"/>
              <a:t>AI model:</a:t>
            </a:r>
            <a:endParaRPr sz="3000" dirty="0"/>
          </a:p>
        </p:txBody>
      </p:sp>
      <p:pic>
        <p:nvPicPr>
          <p:cNvPr id="586" name="Google Shape;586;g2b63238c344_1_140"/>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87" name="Google Shape;587;g2b63238c344_1_140"/>
          <p:cNvSpPr txBox="1"/>
          <p:nvPr/>
        </p:nvSpPr>
        <p:spPr>
          <a:xfrm>
            <a:off x="352700" y="734775"/>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100"/>
              <a:buFont typeface="Arial"/>
              <a:buNone/>
            </a:pPr>
            <a:r>
              <a:rPr lang="en-US" sz="1800" b="0" i="0" u="none" strike="noStrike" cap="none" dirty="0">
                <a:solidFill>
                  <a:schemeClr val="dk1"/>
                </a:solidFill>
                <a:latin typeface="Cambria"/>
                <a:ea typeface="Cambria"/>
                <a:cs typeface="Cambria"/>
                <a:sym typeface="Cambria"/>
              </a:rPr>
              <a:t>We have calculated its value  </a:t>
            </a:r>
            <a:r>
              <a:rPr lang="en-US" sz="1800" b="0" i="0" u="none" strike="noStrike" cap="none" dirty="0">
                <a:solidFill>
                  <a:srgbClr val="212121"/>
                </a:solidFill>
                <a:latin typeface="Cambria"/>
                <a:ea typeface="Cambria"/>
                <a:cs typeface="Cambria"/>
                <a:sym typeface="Cambria"/>
              </a:rPr>
              <a:t>Accuracy . </a:t>
            </a:r>
            <a:endParaRPr sz="1800" b="0" i="0" u="none" strike="noStrike" cap="none" dirty="0">
              <a:solidFill>
                <a:srgbClr val="212121"/>
              </a:solidFill>
              <a:latin typeface="Cambria"/>
              <a:ea typeface="Cambria"/>
              <a:cs typeface="Cambria"/>
              <a:sym typeface="Cambria"/>
            </a:endParaRPr>
          </a:p>
          <a:p>
            <a:pPr marL="0" marR="0" lvl="0" indent="0" algn="l" rtl="0">
              <a:lnSpc>
                <a:spcPct val="115000"/>
              </a:lnSpc>
              <a:spcBef>
                <a:spcPts val="1200"/>
              </a:spcBef>
              <a:spcAft>
                <a:spcPts val="1200"/>
              </a:spcAft>
              <a:buClr>
                <a:schemeClr val="dk1"/>
              </a:buClr>
              <a:buSzPts val="1100"/>
              <a:buFont typeface="Arial"/>
              <a:buNone/>
            </a:pPr>
            <a:endParaRPr sz="1800" b="0" i="0" u="none" strike="noStrike" cap="none" dirty="0">
              <a:solidFill>
                <a:srgbClr val="212121"/>
              </a:solidFill>
              <a:highlight>
                <a:srgbClr val="FFFFFF"/>
              </a:highlight>
              <a:latin typeface="Cambria"/>
              <a:ea typeface="Cambria"/>
              <a:cs typeface="Cambria"/>
              <a:sym typeface="Cambria"/>
            </a:endParaRPr>
          </a:p>
        </p:txBody>
      </p:sp>
      <p:pic>
        <p:nvPicPr>
          <p:cNvPr id="588" name="Google Shape;588;g2b63238c344_1_140"/>
          <p:cNvPicPr preferRelativeResize="0"/>
          <p:nvPr/>
        </p:nvPicPr>
        <p:blipFill rotWithShape="1">
          <a:blip r:embed="rId4">
            <a:alphaModFix/>
          </a:blip>
          <a:srcRect/>
          <a:stretch/>
        </p:blipFill>
        <p:spPr>
          <a:xfrm>
            <a:off x="596000" y="1739663"/>
            <a:ext cx="7743825" cy="2409825"/>
          </a:xfrm>
          <a:prstGeom prst="rect">
            <a:avLst/>
          </a:prstGeom>
          <a:noFill/>
          <a:ln>
            <a:noFill/>
          </a:ln>
        </p:spPr>
      </p:pic>
      <p:sp>
        <p:nvSpPr>
          <p:cNvPr id="589" name="Google Shape;589;g2b63238c344_1_140"/>
          <p:cNvSpPr txBox="1"/>
          <p:nvPr/>
        </p:nvSpPr>
        <p:spPr>
          <a:xfrm>
            <a:off x="596000" y="4418645"/>
            <a:ext cx="4134465"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Fira Sans Extra Condensed"/>
              </a:rPr>
              <a:t>(23) : calculation for the accuracy percentage of the SVM.</a:t>
            </a:r>
            <a:endParaRPr sz="14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90" name="Google Shape;590;g2b63238c344_1_140"/>
          <p:cNvSpPr txBox="1"/>
          <p:nvPr/>
        </p:nvSpPr>
        <p:spPr>
          <a:xfrm>
            <a:off x="8791300" y="4854480"/>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53</a:t>
            </a:r>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AA423-56F7-0C13-E4C0-196991BA5AC5}"/>
              </a:ext>
            </a:extLst>
          </p:cNvPr>
          <p:cNvSpPr>
            <a:spLocks noGrp="1"/>
          </p:cNvSpPr>
          <p:nvPr>
            <p:ph type="title"/>
          </p:nvPr>
        </p:nvSpPr>
        <p:spPr>
          <a:xfrm>
            <a:off x="457200" y="212450"/>
            <a:ext cx="1962000" cy="371400"/>
          </a:xfrm>
        </p:spPr>
        <p:txBody>
          <a:bodyPr>
            <a:normAutofit fontScale="90000"/>
          </a:bodyPr>
          <a:lstStyle/>
          <a:p>
            <a:r>
              <a:rPr lang="en-US" u="sng" dirty="0"/>
              <a:t>AI model:</a:t>
            </a:r>
          </a:p>
        </p:txBody>
      </p:sp>
      <p:pic>
        <p:nvPicPr>
          <p:cNvPr id="3" name="Picture 2">
            <a:extLst>
              <a:ext uri="{FF2B5EF4-FFF2-40B4-BE49-F238E27FC236}">
                <a16:creationId xmlns:a16="http://schemas.microsoft.com/office/drawing/2014/main" id="{2A937FF9-EB5E-80A3-9521-DDCC983F0124}"/>
              </a:ext>
            </a:extLst>
          </p:cNvPr>
          <p:cNvPicPr>
            <a:picLocks noChangeAspect="1"/>
          </p:cNvPicPr>
          <p:nvPr/>
        </p:nvPicPr>
        <p:blipFill>
          <a:blip r:embed="rId2"/>
          <a:stretch>
            <a:fillRect/>
          </a:stretch>
        </p:blipFill>
        <p:spPr>
          <a:xfrm>
            <a:off x="291600" y="442125"/>
            <a:ext cx="8311294" cy="4259250"/>
          </a:xfrm>
          <a:prstGeom prst="rect">
            <a:avLst/>
          </a:prstGeom>
        </p:spPr>
      </p:pic>
      <p:pic>
        <p:nvPicPr>
          <p:cNvPr id="4" name="Picture 3">
            <a:extLst>
              <a:ext uri="{FF2B5EF4-FFF2-40B4-BE49-F238E27FC236}">
                <a16:creationId xmlns:a16="http://schemas.microsoft.com/office/drawing/2014/main" id="{AF496452-D790-51ED-6622-78088D96152F}"/>
              </a:ext>
            </a:extLst>
          </p:cNvPr>
          <p:cNvPicPr>
            <a:picLocks noChangeAspect="1"/>
          </p:cNvPicPr>
          <p:nvPr/>
        </p:nvPicPr>
        <p:blipFill>
          <a:blip r:embed="rId3"/>
          <a:stretch>
            <a:fillRect/>
          </a:stretch>
        </p:blipFill>
        <p:spPr>
          <a:xfrm>
            <a:off x="787763" y="2751360"/>
            <a:ext cx="5840474" cy="1164437"/>
          </a:xfrm>
          <a:prstGeom prst="rect">
            <a:avLst/>
          </a:prstGeom>
        </p:spPr>
      </p:pic>
      <p:sp>
        <p:nvSpPr>
          <p:cNvPr id="5" name="TextBox 4">
            <a:extLst>
              <a:ext uri="{FF2B5EF4-FFF2-40B4-BE49-F238E27FC236}">
                <a16:creationId xmlns:a16="http://schemas.microsoft.com/office/drawing/2014/main" id="{520FA229-1D2E-A7BE-6F49-D0CE1881006E}"/>
              </a:ext>
            </a:extLst>
          </p:cNvPr>
          <p:cNvSpPr txBox="1"/>
          <p:nvPr/>
        </p:nvSpPr>
        <p:spPr>
          <a:xfrm>
            <a:off x="541106" y="813525"/>
            <a:ext cx="7688494" cy="1708160"/>
          </a:xfrm>
          <a:prstGeom prst="rect">
            <a:avLst/>
          </a:prstGeom>
          <a:noFill/>
        </p:spPr>
        <p:txBody>
          <a:bodyPr wrap="square" rtlCol="0">
            <a:spAutoFit/>
          </a:bodyPr>
          <a:lstStyle/>
          <a:p>
            <a:r>
              <a:rPr lang="en-US" sz="2100" dirty="0">
                <a:latin typeface="Calibri" panose="020F0502020204030204" pitchFamily="34" charset="0"/>
                <a:ea typeface="Calibri" panose="020F0502020204030204" pitchFamily="34" charset="0"/>
                <a:cs typeface="Calibri" panose="020F0502020204030204" pitchFamily="34" charset="0"/>
              </a:rPr>
              <a:t>After comparing the accuracies between the k means and the SVM models , We chose the SVM model due to the high accuracy score .</a:t>
            </a:r>
          </a:p>
          <a:p>
            <a:r>
              <a:rPr lang="en-US" sz="2100" dirty="0">
                <a:latin typeface="Calibri" panose="020F0502020204030204" pitchFamily="34" charset="0"/>
                <a:ea typeface="Calibri" panose="020F0502020204030204" pitchFamily="34" charset="0"/>
                <a:cs typeface="Calibri" panose="020F0502020204030204" pitchFamily="34" charset="0"/>
              </a:rPr>
              <a:t>So we used the </a:t>
            </a:r>
            <a:r>
              <a:rPr lang="en-US" sz="2100" dirty="0" err="1">
                <a:latin typeface="Calibri" panose="020F0502020204030204" pitchFamily="34" charset="0"/>
                <a:ea typeface="Calibri" panose="020F0502020204030204" pitchFamily="34" charset="0"/>
                <a:cs typeface="Calibri" panose="020F0502020204030204" pitchFamily="34" charset="0"/>
              </a:rPr>
              <a:t>joblib</a:t>
            </a:r>
            <a:r>
              <a:rPr lang="en-US" sz="2100" dirty="0">
                <a:latin typeface="Calibri" panose="020F0502020204030204" pitchFamily="34" charset="0"/>
                <a:ea typeface="Calibri" panose="020F0502020204030204" pitchFamily="34" charset="0"/>
                <a:cs typeface="Calibri" panose="020F0502020204030204" pitchFamily="34" charset="0"/>
              </a:rPr>
              <a:t> library in order to save the </a:t>
            </a:r>
            <a:r>
              <a:rPr lang="en-US" sz="2100" dirty="0" err="1">
                <a:latin typeface="Calibri" panose="020F0502020204030204" pitchFamily="34" charset="0"/>
                <a:ea typeface="Calibri" panose="020F0502020204030204" pitchFamily="34" charset="0"/>
                <a:cs typeface="Calibri" panose="020F0502020204030204" pitchFamily="34" charset="0"/>
              </a:rPr>
              <a:t>bloode</a:t>
            </a:r>
            <a:r>
              <a:rPr lang="en-US" sz="2100" dirty="0">
                <a:latin typeface="Calibri" panose="020F0502020204030204" pitchFamily="34" charset="0"/>
                <a:ea typeface="Calibri" panose="020F0502020204030204" pitchFamily="34" charset="0"/>
                <a:cs typeface="Calibri" panose="020F0502020204030204" pitchFamily="34" charset="0"/>
              </a:rPr>
              <a:t> pressure model , then we stored our model in a file which we named “</a:t>
            </a:r>
            <a:r>
              <a:rPr lang="en-US" sz="2100" dirty="0" err="1">
                <a:latin typeface="Calibri" panose="020F0502020204030204" pitchFamily="34" charset="0"/>
                <a:ea typeface="Calibri" panose="020F0502020204030204" pitchFamily="34" charset="0"/>
                <a:cs typeface="Calibri" panose="020F0502020204030204" pitchFamily="34" charset="0"/>
              </a:rPr>
              <a:t>BP.joblib</a:t>
            </a:r>
            <a:r>
              <a:rPr lang="en-US" sz="2100" dirty="0">
                <a:latin typeface="Calibri" panose="020F0502020204030204" pitchFamily="34" charset="0"/>
                <a:ea typeface="Calibri" panose="020F0502020204030204" pitchFamily="34" charset="0"/>
                <a:cs typeface="Calibri" panose="020F0502020204030204" pitchFamily="34" charset="0"/>
              </a:rPr>
              <a:t>” by using then dump function .</a:t>
            </a:r>
          </a:p>
        </p:txBody>
      </p:sp>
      <p:sp>
        <p:nvSpPr>
          <p:cNvPr id="6" name="TextBox 5">
            <a:extLst>
              <a:ext uri="{FF2B5EF4-FFF2-40B4-BE49-F238E27FC236}">
                <a16:creationId xmlns:a16="http://schemas.microsoft.com/office/drawing/2014/main" id="{8615D033-D610-56B5-A441-675D37FD1431}"/>
              </a:ext>
            </a:extLst>
          </p:cNvPr>
          <p:cNvSpPr txBox="1"/>
          <p:nvPr/>
        </p:nvSpPr>
        <p:spPr>
          <a:xfrm>
            <a:off x="1058400" y="4248000"/>
            <a:ext cx="476412" cy="307777"/>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(24)</a:t>
            </a:r>
          </a:p>
        </p:txBody>
      </p:sp>
      <p:sp>
        <p:nvSpPr>
          <p:cNvPr id="7" name="TextBox 6">
            <a:extLst>
              <a:ext uri="{FF2B5EF4-FFF2-40B4-BE49-F238E27FC236}">
                <a16:creationId xmlns:a16="http://schemas.microsoft.com/office/drawing/2014/main" id="{2CB57FAF-83BB-1EE3-20B1-27854D0DF1D0}"/>
              </a:ext>
            </a:extLst>
          </p:cNvPr>
          <p:cNvSpPr txBox="1"/>
          <p:nvPr/>
        </p:nvSpPr>
        <p:spPr>
          <a:xfrm>
            <a:off x="8839200" y="4856671"/>
            <a:ext cx="383438" cy="307777"/>
          </a:xfrm>
          <a:prstGeom prst="rect">
            <a:avLst/>
          </a:prstGeom>
          <a:noFill/>
        </p:spPr>
        <p:txBody>
          <a:bodyPr wrap="none" rtlCol="0">
            <a:spAutoFit/>
          </a:bodyPr>
          <a:lstStyle/>
          <a:p>
            <a:r>
              <a:rPr lang="en-US" dirty="0"/>
              <a:t>54</a:t>
            </a:r>
          </a:p>
        </p:txBody>
      </p:sp>
    </p:spTree>
    <p:extLst>
      <p:ext uri="{BB962C8B-B14F-4D97-AF65-F5344CB8AC3E}">
        <p14:creationId xmlns:p14="http://schemas.microsoft.com/office/powerpoint/2010/main" val="15427724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AA423-56F7-0C13-E4C0-196991BA5AC5}"/>
              </a:ext>
            </a:extLst>
          </p:cNvPr>
          <p:cNvSpPr>
            <a:spLocks noGrp="1"/>
          </p:cNvSpPr>
          <p:nvPr>
            <p:ph type="title"/>
          </p:nvPr>
        </p:nvSpPr>
        <p:spPr>
          <a:xfrm>
            <a:off x="457200" y="212450"/>
            <a:ext cx="1962000" cy="371400"/>
          </a:xfrm>
        </p:spPr>
        <p:txBody>
          <a:bodyPr>
            <a:normAutofit fontScale="90000"/>
          </a:bodyPr>
          <a:lstStyle/>
          <a:p>
            <a:r>
              <a:rPr lang="en-US" u="sng" dirty="0"/>
              <a:t>AI model:</a:t>
            </a:r>
          </a:p>
        </p:txBody>
      </p:sp>
      <p:pic>
        <p:nvPicPr>
          <p:cNvPr id="3" name="Picture 2">
            <a:extLst>
              <a:ext uri="{FF2B5EF4-FFF2-40B4-BE49-F238E27FC236}">
                <a16:creationId xmlns:a16="http://schemas.microsoft.com/office/drawing/2014/main" id="{2A937FF9-EB5E-80A3-9521-DDCC983F0124}"/>
              </a:ext>
            </a:extLst>
          </p:cNvPr>
          <p:cNvPicPr>
            <a:picLocks noChangeAspect="1"/>
          </p:cNvPicPr>
          <p:nvPr/>
        </p:nvPicPr>
        <p:blipFill>
          <a:blip r:embed="rId2"/>
          <a:stretch>
            <a:fillRect/>
          </a:stretch>
        </p:blipFill>
        <p:spPr>
          <a:xfrm>
            <a:off x="291600" y="442124"/>
            <a:ext cx="8311294" cy="4488925"/>
          </a:xfrm>
          <a:prstGeom prst="rect">
            <a:avLst/>
          </a:prstGeom>
        </p:spPr>
      </p:pic>
      <p:sp>
        <p:nvSpPr>
          <p:cNvPr id="5" name="TextBox 4">
            <a:extLst>
              <a:ext uri="{FF2B5EF4-FFF2-40B4-BE49-F238E27FC236}">
                <a16:creationId xmlns:a16="http://schemas.microsoft.com/office/drawing/2014/main" id="{520FA229-1D2E-A7BE-6F49-D0CE1881006E}"/>
              </a:ext>
            </a:extLst>
          </p:cNvPr>
          <p:cNvSpPr txBox="1"/>
          <p:nvPr/>
        </p:nvSpPr>
        <p:spPr>
          <a:xfrm>
            <a:off x="457200" y="668011"/>
            <a:ext cx="7657200" cy="3416320"/>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After all that we faced a problem ,</a:t>
            </a:r>
          </a:p>
          <a:p>
            <a:r>
              <a:rPr lang="en-US" sz="1800" dirty="0">
                <a:latin typeface="Calibri" panose="020F0502020204030204" pitchFamily="34" charset="0"/>
                <a:ea typeface="Calibri" panose="020F0502020204030204" pitchFamily="34" charset="0"/>
                <a:cs typeface="Calibri" panose="020F0502020204030204" pitchFamily="34" charset="0"/>
              </a:rPr>
              <a:t>As many platforms that are used for integrating the models with mobile applications doesn’t support machine learning models , So we had to convert the </a:t>
            </a:r>
            <a:r>
              <a:rPr lang="en-US" sz="1800" dirty="0" err="1">
                <a:latin typeface="Calibri" panose="020F0502020204030204" pitchFamily="34" charset="0"/>
                <a:ea typeface="Calibri" panose="020F0502020204030204" pitchFamily="34" charset="0"/>
                <a:cs typeface="Calibri" panose="020F0502020204030204" pitchFamily="34" charset="0"/>
              </a:rPr>
              <a:t>archeticture</a:t>
            </a:r>
            <a:r>
              <a:rPr lang="en-US" sz="1800" dirty="0">
                <a:latin typeface="Calibri" panose="020F0502020204030204" pitchFamily="34" charset="0"/>
                <a:ea typeface="Calibri" panose="020F0502020204030204" pitchFamily="34" charset="0"/>
                <a:cs typeface="Calibri" panose="020F0502020204030204" pitchFamily="34" charset="0"/>
              </a:rPr>
              <a:t> of the model to be </a:t>
            </a:r>
            <a:r>
              <a:rPr lang="en-US" sz="1800" dirty="0" err="1">
                <a:latin typeface="Calibri" panose="020F0502020204030204" pitchFamily="34" charset="0"/>
                <a:ea typeface="Calibri" panose="020F0502020204030204" pitchFamily="34" charset="0"/>
                <a:cs typeface="Calibri" panose="020F0502020204030204" pitchFamily="34" charset="0"/>
              </a:rPr>
              <a:t>compitable</a:t>
            </a:r>
            <a:r>
              <a:rPr lang="en-US" sz="1800" dirty="0">
                <a:latin typeface="Calibri" panose="020F0502020204030204" pitchFamily="34" charset="0"/>
                <a:ea typeface="Calibri" panose="020F0502020204030204" pitchFamily="34" charset="0"/>
                <a:cs typeface="Calibri" panose="020F0502020204030204" pitchFamily="34" charset="0"/>
              </a:rPr>
              <a:t> with the platforms ,</a:t>
            </a:r>
          </a:p>
          <a:p>
            <a:r>
              <a:rPr lang="en-US" sz="1800" dirty="0" err="1">
                <a:latin typeface="Calibri" panose="020F0502020204030204" pitchFamily="34" charset="0"/>
                <a:ea typeface="Calibri" panose="020F0502020204030204" pitchFamily="34" charset="0"/>
                <a:cs typeface="Calibri" panose="020F0502020204030204" pitchFamily="34" charset="0"/>
              </a:rPr>
              <a:t>Hinse</a:t>
            </a:r>
            <a:r>
              <a:rPr lang="en-US" sz="1800" dirty="0">
                <a:latin typeface="Calibri" panose="020F0502020204030204" pitchFamily="34" charset="0"/>
                <a:ea typeface="Calibri" panose="020F0502020204030204" pitchFamily="34" charset="0"/>
                <a:cs typeface="Calibri" panose="020F0502020204030204" pitchFamily="34" charset="0"/>
              </a:rPr>
              <a:t> we are using an SVM model that was designed with </a:t>
            </a:r>
            <a:r>
              <a:rPr lang="en-US" sz="1800" dirty="0" err="1">
                <a:latin typeface="Calibri" panose="020F0502020204030204" pitchFamily="34" charset="0"/>
                <a:ea typeface="Calibri" panose="020F0502020204030204" pitchFamily="34" charset="0"/>
                <a:cs typeface="Calibri" panose="020F0502020204030204" pitchFamily="34" charset="0"/>
              </a:rPr>
              <a:t>sklearn</a:t>
            </a:r>
            <a:r>
              <a:rPr lang="en-US" sz="1800" dirty="0">
                <a:latin typeface="Calibri" panose="020F0502020204030204" pitchFamily="34" charset="0"/>
                <a:ea typeface="Calibri" panose="020F0502020204030204" pitchFamily="34" charset="0"/>
                <a:cs typeface="Calibri" panose="020F0502020204030204" pitchFamily="34" charset="0"/>
              </a:rPr>
              <a:t> library , we decided to convert it to ONNX (Open Neural Network Exchange) format which is supported by many mobile platforms .</a:t>
            </a:r>
          </a:p>
          <a:p>
            <a:r>
              <a:rPr lang="en-US" sz="1800" dirty="0">
                <a:latin typeface="Calibri" panose="020F0502020204030204" pitchFamily="34" charset="0"/>
                <a:ea typeface="Calibri" panose="020F0502020204030204" pitchFamily="34" charset="0"/>
                <a:cs typeface="Calibri" panose="020F0502020204030204" pitchFamily="34" charset="0"/>
              </a:rPr>
              <a:t>This way was more efficient and saves a lot  time ,resources and money  ,</a:t>
            </a:r>
          </a:p>
          <a:p>
            <a:r>
              <a:rPr lang="en-US" sz="1800" dirty="0">
                <a:latin typeface="Calibri" panose="020F0502020204030204" pitchFamily="34" charset="0"/>
                <a:ea typeface="Calibri" panose="020F0502020204030204" pitchFamily="34" charset="0"/>
                <a:cs typeface="Calibri" panose="020F0502020204030204" pitchFamily="34" charset="0"/>
              </a:rPr>
              <a:t>Rather than redesigning  the whole architecture of the SVM model using </a:t>
            </a:r>
            <a:r>
              <a:rPr lang="en-US" sz="1800" dirty="0" err="1">
                <a:latin typeface="Calibri" panose="020F0502020204030204" pitchFamily="34" charset="0"/>
                <a:ea typeface="Calibri" panose="020F0502020204030204" pitchFamily="34" charset="0"/>
                <a:cs typeface="Calibri" panose="020F0502020204030204" pitchFamily="34" charset="0"/>
              </a:rPr>
              <a:t>Keras</a:t>
            </a:r>
            <a:r>
              <a:rPr lang="en-US" sz="1800" dirty="0">
                <a:latin typeface="Calibri" panose="020F0502020204030204" pitchFamily="34" charset="0"/>
                <a:ea typeface="Calibri" panose="020F0502020204030204" pitchFamily="34" charset="0"/>
                <a:cs typeface="Calibri" panose="020F0502020204030204" pitchFamily="34" charset="0"/>
              </a:rPr>
              <a:t> library so we could convert it to </a:t>
            </a:r>
            <a:r>
              <a:rPr lang="en-US" sz="1800" dirty="0" err="1">
                <a:latin typeface="Calibri" panose="020F0502020204030204" pitchFamily="34" charset="0"/>
                <a:ea typeface="Calibri" panose="020F0502020204030204" pitchFamily="34" charset="0"/>
                <a:cs typeface="Calibri" panose="020F0502020204030204" pitchFamily="34" charset="0"/>
              </a:rPr>
              <a:t>tenserflow</a:t>
            </a:r>
            <a:r>
              <a:rPr lang="en-US" sz="1800" dirty="0">
                <a:latin typeface="Calibri" panose="020F0502020204030204" pitchFamily="34" charset="0"/>
                <a:ea typeface="Calibri" panose="020F0502020204030204" pitchFamily="34" charset="0"/>
                <a:cs typeface="Calibri" panose="020F0502020204030204" pitchFamily="34" charset="0"/>
              </a:rPr>
              <a:t> or </a:t>
            </a:r>
            <a:r>
              <a:rPr lang="en-US" sz="1800" dirty="0" err="1">
                <a:latin typeface="Calibri" panose="020F0502020204030204" pitchFamily="34" charset="0"/>
                <a:ea typeface="Calibri" panose="020F0502020204030204" pitchFamily="34" charset="0"/>
                <a:cs typeface="Calibri" panose="020F0502020204030204" pitchFamily="34" charset="0"/>
              </a:rPr>
              <a:t>tenserflow</a:t>
            </a:r>
            <a:r>
              <a:rPr lang="en-US" sz="1800" dirty="0">
                <a:latin typeface="Calibri" panose="020F0502020204030204" pitchFamily="34" charset="0"/>
                <a:ea typeface="Calibri" panose="020F0502020204030204" pitchFamily="34" charset="0"/>
                <a:cs typeface="Calibri" panose="020F0502020204030204" pitchFamily="34" charset="0"/>
              </a:rPr>
              <a:t> lite so that it would be </a:t>
            </a:r>
            <a:r>
              <a:rPr lang="en-US" sz="1800" dirty="0" err="1">
                <a:latin typeface="Calibri" panose="020F0502020204030204" pitchFamily="34" charset="0"/>
                <a:ea typeface="Calibri" panose="020F0502020204030204" pitchFamily="34" charset="0"/>
                <a:cs typeface="Calibri" panose="020F0502020204030204" pitchFamily="34" charset="0"/>
              </a:rPr>
              <a:t>compitable</a:t>
            </a:r>
            <a:r>
              <a:rPr lang="en-US" sz="1800" dirty="0">
                <a:latin typeface="Calibri" panose="020F0502020204030204" pitchFamily="34" charset="0"/>
                <a:ea typeface="Calibri" panose="020F0502020204030204" pitchFamily="34" charset="0"/>
                <a:cs typeface="Calibri" panose="020F0502020204030204" pitchFamily="34" charset="0"/>
              </a:rPr>
              <a:t> with mobile platforms .</a:t>
            </a:r>
          </a:p>
          <a:p>
            <a:r>
              <a:rPr lang="en-US" sz="1800" dirty="0">
                <a:latin typeface="Calibri" panose="020F0502020204030204" pitchFamily="34" charset="0"/>
                <a:ea typeface="Calibri" panose="020F0502020204030204" pitchFamily="34" charset="0"/>
                <a:cs typeface="Calibri" panose="020F0502020204030204" pitchFamily="34" charset="0"/>
              </a:rPr>
              <a:t>So we started making sure that the skl2onnx is installed.</a:t>
            </a:r>
          </a:p>
        </p:txBody>
      </p:sp>
      <p:pic>
        <p:nvPicPr>
          <p:cNvPr id="6" name="Picture 5">
            <a:extLst>
              <a:ext uri="{FF2B5EF4-FFF2-40B4-BE49-F238E27FC236}">
                <a16:creationId xmlns:a16="http://schemas.microsoft.com/office/drawing/2014/main" id="{0D5B1903-8E62-639A-6EBE-F1F67B6C50E0}"/>
              </a:ext>
            </a:extLst>
          </p:cNvPr>
          <p:cNvPicPr>
            <a:picLocks noChangeAspect="1"/>
          </p:cNvPicPr>
          <p:nvPr/>
        </p:nvPicPr>
        <p:blipFill>
          <a:blip r:embed="rId3"/>
          <a:stretch>
            <a:fillRect/>
          </a:stretch>
        </p:blipFill>
        <p:spPr>
          <a:xfrm>
            <a:off x="6180202" y="3536790"/>
            <a:ext cx="2236870" cy="1164586"/>
          </a:xfrm>
          <a:prstGeom prst="rect">
            <a:avLst/>
          </a:prstGeom>
        </p:spPr>
      </p:pic>
      <p:pic>
        <p:nvPicPr>
          <p:cNvPr id="7" name="Picture 6">
            <a:extLst>
              <a:ext uri="{FF2B5EF4-FFF2-40B4-BE49-F238E27FC236}">
                <a16:creationId xmlns:a16="http://schemas.microsoft.com/office/drawing/2014/main" id="{DD7C471A-7678-BF20-E536-497D6859A493}"/>
              </a:ext>
            </a:extLst>
          </p:cNvPr>
          <p:cNvPicPr>
            <a:picLocks noChangeAspect="1"/>
          </p:cNvPicPr>
          <p:nvPr/>
        </p:nvPicPr>
        <p:blipFill>
          <a:blip r:embed="rId4"/>
          <a:stretch>
            <a:fillRect/>
          </a:stretch>
        </p:blipFill>
        <p:spPr>
          <a:xfrm>
            <a:off x="541106" y="4243553"/>
            <a:ext cx="5488417" cy="231936"/>
          </a:xfrm>
          <a:prstGeom prst="rect">
            <a:avLst/>
          </a:prstGeom>
        </p:spPr>
      </p:pic>
      <p:sp>
        <p:nvSpPr>
          <p:cNvPr id="8" name="TextBox 7">
            <a:extLst>
              <a:ext uri="{FF2B5EF4-FFF2-40B4-BE49-F238E27FC236}">
                <a16:creationId xmlns:a16="http://schemas.microsoft.com/office/drawing/2014/main" id="{1BB077F2-414A-1C07-88F9-FF42C60F7826}"/>
              </a:ext>
            </a:extLst>
          </p:cNvPr>
          <p:cNvSpPr txBox="1"/>
          <p:nvPr/>
        </p:nvSpPr>
        <p:spPr>
          <a:xfrm>
            <a:off x="885600" y="4549380"/>
            <a:ext cx="502061" cy="307777"/>
          </a:xfrm>
          <a:prstGeom prst="rect">
            <a:avLst/>
          </a:prstGeom>
          <a:noFill/>
        </p:spPr>
        <p:txBody>
          <a:bodyPr wrap="none" rtlCol="0">
            <a:spAutoFit/>
          </a:bodyPr>
          <a:lstStyle/>
          <a:p>
            <a:r>
              <a:rPr lang="en-US" dirty="0"/>
              <a:t>(25)</a:t>
            </a:r>
          </a:p>
        </p:txBody>
      </p:sp>
      <p:sp>
        <p:nvSpPr>
          <p:cNvPr id="4" name="TextBox 3">
            <a:extLst>
              <a:ext uri="{FF2B5EF4-FFF2-40B4-BE49-F238E27FC236}">
                <a16:creationId xmlns:a16="http://schemas.microsoft.com/office/drawing/2014/main" id="{BE314752-C2DC-CEE5-9EB2-1352DCB171DF}"/>
              </a:ext>
            </a:extLst>
          </p:cNvPr>
          <p:cNvSpPr txBox="1"/>
          <p:nvPr/>
        </p:nvSpPr>
        <p:spPr>
          <a:xfrm>
            <a:off x="8813456" y="4860153"/>
            <a:ext cx="383438" cy="307777"/>
          </a:xfrm>
          <a:prstGeom prst="rect">
            <a:avLst/>
          </a:prstGeom>
          <a:noFill/>
        </p:spPr>
        <p:txBody>
          <a:bodyPr wrap="none" rtlCol="0">
            <a:spAutoFit/>
          </a:bodyPr>
          <a:lstStyle/>
          <a:p>
            <a:r>
              <a:rPr lang="en-US" dirty="0"/>
              <a:t>55</a:t>
            </a:r>
          </a:p>
        </p:txBody>
      </p:sp>
    </p:spTree>
    <p:extLst>
      <p:ext uri="{BB962C8B-B14F-4D97-AF65-F5344CB8AC3E}">
        <p14:creationId xmlns:p14="http://schemas.microsoft.com/office/powerpoint/2010/main" val="21266097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AA423-56F7-0C13-E4C0-196991BA5AC5}"/>
              </a:ext>
            </a:extLst>
          </p:cNvPr>
          <p:cNvSpPr>
            <a:spLocks noGrp="1"/>
          </p:cNvSpPr>
          <p:nvPr>
            <p:ph type="title"/>
          </p:nvPr>
        </p:nvSpPr>
        <p:spPr>
          <a:xfrm>
            <a:off x="457200" y="212450"/>
            <a:ext cx="1962000" cy="371400"/>
          </a:xfrm>
        </p:spPr>
        <p:txBody>
          <a:bodyPr>
            <a:normAutofit fontScale="90000"/>
          </a:bodyPr>
          <a:lstStyle/>
          <a:p>
            <a:r>
              <a:rPr lang="en-US" u="sng" dirty="0"/>
              <a:t>AI model:</a:t>
            </a:r>
          </a:p>
        </p:txBody>
      </p:sp>
      <p:pic>
        <p:nvPicPr>
          <p:cNvPr id="3" name="Picture 2">
            <a:extLst>
              <a:ext uri="{FF2B5EF4-FFF2-40B4-BE49-F238E27FC236}">
                <a16:creationId xmlns:a16="http://schemas.microsoft.com/office/drawing/2014/main" id="{2A937FF9-EB5E-80A3-9521-DDCC983F0124}"/>
              </a:ext>
            </a:extLst>
          </p:cNvPr>
          <p:cNvPicPr>
            <a:picLocks noChangeAspect="1"/>
          </p:cNvPicPr>
          <p:nvPr/>
        </p:nvPicPr>
        <p:blipFill>
          <a:blip r:embed="rId2"/>
          <a:stretch>
            <a:fillRect/>
          </a:stretch>
        </p:blipFill>
        <p:spPr>
          <a:xfrm>
            <a:off x="291600" y="442124"/>
            <a:ext cx="8311294" cy="4488925"/>
          </a:xfrm>
          <a:prstGeom prst="rect">
            <a:avLst/>
          </a:prstGeom>
        </p:spPr>
      </p:pic>
      <p:sp>
        <p:nvSpPr>
          <p:cNvPr id="5" name="TextBox 4">
            <a:extLst>
              <a:ext uri="{FF2B5EF4-FFF2-40B4-BE49-F238E27FC236}">
                <a16:creationId xmlns:a16="http://schemas.microsoft.com/office/drawing/2014/main" id="{520FA229-1D2E-A7BE-6F49-D0CE1881006E}"/>
              </a:ext>
            </a:extLst>
          </p:cNvPr>
          <p:cNvSpPr txBox="1"/>
          <p:nvPr/>
        </p:nvSpPr>
        <p:spPr>
          <a:xfrm>
            <a:off x="457200" y="869611"/>
            <a:ext cx="7657200" cy="1477328"/>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We first loaded the saved model by using the load </a:t>
            </a:r>
            <a:r>
              <a:rPr lang="en-US" sz="1800" dirty="0" err="1">
                <a:latin typeface="Calibri" panose="020F0502020204030204" pitchFamily="34" charset="0"/>
                <a:ea typeface="Calibri" panose="020F0502020204030204" pitchFamily="34" charset="0"/>
                <a:cs typeface="Calibri" panose="020F0502020204030204" pitchFamily="34" charset="0"/>
              </a:rPr>
              <a:t>funcion</a:t>
            </a:r>
            <a:r>
              <a:rPr lang="en-US" sz="1800" dirty="0">
                <a:latin typeface="Calibri" panose="020F0502020204030204" pitchFamily="34" charset="0"/>
                <a:ea typeface="Calibri" panose="020F0502020204030204" pitchFamily="34" charset="0"/>
                <a:cs typeface="Calibri" panose="020F0502020204030204" pitchFamily="34" charset="0"/>
              </a:rPr>
              <a:t> ,</a:t>
            </a:r>
          </a:p>
          <a:p>
            <a:r>
              <a:rPr lang="en-US" sz="1800" dirty="0">
                <a:latin typeface="Calibri" panose="020F0502020204030204" pitchFamily="34" charset="0"/>
                <a:ea typeface="Calibri" panose="020F0502020204030204" pitchFamily="34" charset="0"/>
                <a:cs typeface="Calibri" panose="020F0502020204030204" pitchFamily="34" charset="0"/>
              </a:rPr>
              <a:t>Then we used the </a:t>
            </a:r>
            <a:r>
              <a:rPr lang="en-US" sz="1800" dirty="0" err="1">
                <a:latin typeface="Calibri" panose="020F0502020204030204" pitchFamily="34" charset="0"/>
                <a:ea typeface="Calibri" panose="020F0502020204030204" pitchFamily="34" charset="0"/>
                <a:cs typeface="Calibri" panose="020F0502020204030204" pitchFamily="34" charset="0"/>
              </a:rPr>
              <a:t>convert_sklearn</a:t>
            </a:r>
            <a:r>
              <a:rPr lang="en-US" sz="1800" dirty="0">
                <a:latin typeface="Calibri" panose="020F0502020204030204" pitchFamily="34" charset="0"/>
                <a:ea typeface="Calibri" panose="020F0502020204030204" pitchFamily="34" charset="0"/>
                <a:cs typeface="Calibri" panose="020F0502020204030204" pitchFamily="34" charset="0"/>
              </a:rPr>
              <a:t> function to convert the model to ONNX format ,</a:t>
            </a:r>
          </a:p>
          <a:p>
            <a:r>
              <a:rPr lang="en-US" sz="1800" dirty="0">
                <a:latin typeface="Calibri" panose="020F0502020204030204" pitchFamily="34" charset="0"/>
                <a:ea typeface="Calibri" panose="020F0502020204030204" pitchFamily="34" charset="0"/>
                <a:cs typeface="Calibri" panose="020F0502020204030204" pitchFamily="34" charset="0"/>
              </a:rPr>
              <a:t>After that we saved </a:t>
            </a:r>
            <a:r>
              <a:rPr lang="en-US" sz="1800" dirty="0" err="1">
                <a:latin typeface="Calibri" panose="020F0502020204030204" pitchFamily="34" charset="0"/>
                <a:ea typeface="Calibri" panose="020F0502020204030204" pitchFamily="34" charset="0"/>
                <a:cs typeface="Calibri" panose="020F0502020204030204" pitchFamily="34" charset="0"/>
              </a:rPr>
              <a:t>ower</a:t>
            </a:r>
            <a:r>
              <a:rPr lang="en-US" sz="1800" dirty="0">
                <a:latin typeface="Calibri" panose="020F0502020204030204" pitchFamily="34" charset="0"/>
                <a:ea typeface="Calibri" panose="020F0502020204030204" pitchFamily="34" charset="0"/>
                <a:cs typeface="Calibri" panose="020F0502020204030204" pitchFamily="34" charset="0"/>
              </a:rPr>
              <a:t> model in file that we named “</a:t>
            </a:r>
            <a:r>
              <a:rPr lang="en-US" sz="1800" dirty="0" err="1">
                <a:latin typeface="Calibri" panose="020F0502020204030204" pitchFamily="34" charset="0"/>
                <a:ea typeface="Calibri" panose="020F0502020204030204" pitchFamily="34" charset="0"/>
                <a:cs typeface="Calibri" panose="020F0502020204030204" pitchFamily="34" charset="0"/>
              </a:rPr>
              <a:t>bp.onnx</a:t>
            </a:r>
            <a:r>
              <a:rPr lang="en-US" sz="1800" dirty="0">
                <a:latin typeface="Calibri" panose="020F0502020204030204" pitchFamily="34" charset="0"/>
                <a:ea typeface="Calibri" panose="020F0502020204030204" pitchFamily="34" charset="0"/>
                <a:cs typeface="Calibri" panose="020F0502020204030204" pitchFamily="34" charset="0"/>
              </a:rPr>
              <a:t>”.</a:t>
            </a:r>
          </a:p>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2E56B8-7EB0-448A-88CF-8B6E5497AFDD}"/>
              </a:ext>
            </a:extLst>
          </p:cNvPr>
          <p:cNvPicPr>
            <a:picLocks noChangeAspect="1"/>
          </p:cNvPicPr>
          <p:nvPr/>
        </p:nvPicPr>
        <p:blipFill>
          <a:blip r:embed="rId3"/>
          <a:stretch>
            <a:fillRect/>
          </a:stretch>
        </p:blipFill>
        <p:spPr>
          <a:xfrm>
            <a:off x="1475189" y="2215286"/>
            <a:ext cx="5944115" cy="2584928"/>
          </a:xfrm>
          <a:prstGeom prst="rect">
            <a:avLst/>
          </a:prstGeom>
        </p:spPr>
      </p:pic>
      <p:sp>
        <p:nvSpPr>
          <p:cNvPr id="8" name="TextBox 7">
            <a:extLst>
              <a:ext uri="{FF2B5EF4-FFF2-40B4-BE49-F238E27FC236}">
                <a16:creationId xmlns:a16="http://schemas.microsoft.com/office/drawing/2014/main" id="{1AD4133F-7FDB-E5FA-D9FB-A5A58D437542}"/>
              </a:ext>
            </a:extLst>
          </p:cNvPr>
          <p:cNvSpPr txBox="1"/>
          <p:nvPr/>
        </p:nvSpPr>
        <p:spPr>
          <a:xfrm>
            <a:off x="835200" y="4658400"/>
            <a:ext cx="502061" cy="307777"/>
          </a:xfrm>
          <a:prstGeom prst="rect">
            <a:avLst/>
          </a:prstGeom>
          <a:noFill/>
        </p:spPr>
        <p:txBody>
          <a:bodyPr wrap="none" rtlCol="0">
            <a:spAutoFit/>
          </a:bodyPr>
          <a:lstStyle/>
          <a:p>
            <a:r>
              <a:rPr lang="en-US" dirty="0"/>
              <a:t>(26)</a:t>
            </a:r>
          </a:p>
        </p:txBody>
      </p:sp>
      <p:sp>
        <p:nvSpPr>
          <p:cNvPr id="6" name="TextBox 5">
            <a:extLst>
              <a:ext uri="{FF2B5EF4-FFF2-40B4-BE49-F238E27FC236}">
                <a16:creationId xmlns:a16="http://schemas.microsoft.com/office/drawing/2014/main" id="{3DAD8288-7DDC-C883-84DA-9712E49D0F58}"/>
              </a:ext>
            </a:extLst>
          </p:cNvPr>
          <p:cNvSpPr txBox="1"/>
          <p:nvPr/>
        </p:nvSpPr>
        <p:spPr>
          <a:xfrm>
            <a:off x="8820995" y="4835723"/>
            <a:ext cx="383438" cy="307777"/>
          </a:xfrm>
          <a:prstGeom prst="rect">
            <a:avLst/>
          </a:prstGeom>
          <a:noFill/>
        </p:spPr>
        <p:txBody>
          <a:bodyPr wrap="none" rtlCol="0">
            <a:spAutoFit/>
          </a:bodyPr>
          <a:lstStyle/>
          <a:p>
            <a:r>
              <a:rPr lang="en-US" dirty="0"/>
              <a:t>56</a:t>
            </a:r>
          </a:p>
        </p:txBody>
      </p:sp>
    </p:spTree>
    <p:extLst>
      <p:ext uri="{BB962C8B-B14F-4D97-AF65-F5344CB8AC3E}">
        <p14:creationId xmlns:p14="http://schemas.microsoft.com/office/powerpoint/2010/main" val="8598627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AA423-56F7-0C13-E4C0-196991BA5AC5}"/>
              </a:ext>
            </a:extLst>
          </p:cNvPr>
          <p:cNvSpPr>
            <a:spLocks noGrp="1"/>
          </p:cNvSpPr>
          <p:nvPr>
            <p:ph type="title"/>
          </p:nvPr>
        </p:nvSpPr>
        <p:spPr>
          <a:xfrm>
            <a:off x="457200" y="212450"/>
            <a:ext cx="1962000" cy="371400"/>
          </a:xfrm>
        </p:spPr>
        <p:txBody>
          <a:bodyPr>
            <a:normAutofit fontScale="90000"/>
          </a:bodyPr>
          <a:lstStyle/>
          <a:p>
            <a:r>
              <a:rPr lang="en-US" u="sng" dirty="0"/>
              <a:t>AI model:</a:t>
            </a:r>
          </a:p>
        </p:txBody>
      </p:sp>
      <p:pic>
        <p:nvPicPr>
          <p:cNvPr id="3" name="Picture 2">
            <a:extLst>
              <a:ext uri="{FF2B5EF4-FFF2-40B4-BE49-F238E27FC236}">
                <a16:creationId xmlns:a16="http://schemas.microsoft.com/office/drawing/2014/main" id="{2A937FF9-EB5E-80A3-9521-DDCC983F0124}"/>
              </a:ext>
            </a:extLst>
          </p:cNvPr>
          <p:cNvPicPr>
            <a:picLocks noChangeAspect="1"/>
          </p:cNvPicPr>
          <p:nvPr/>
        </p:nvPicPr>
        <p:blipFill>
          <a:blip r:embed="rId2"/>
          <a:stretch>
            <a:fillRect/>
          </a:stretch>
        </p:blipFill>
        <p:spPr>
          <a:xfrm>
            <a:off x="291600" y="442124"/>
            <a:ext cx="8311294" cy="4488925"/>
          </a:xfrm>
          <a:prstGeom prst="rect">
            <a:avLst/>
          </a:prstGeom>
        </p:spPr>
      </p:pic>
      <p:sp>
        <p:nvSpPr>
          <p:cNvPr id="5" name="TextBox 4">
            <a:extLst>
              <a:ext uri="{FF2B5EF4-FFF2-40B4-BE49-F238E27FC236}">
                <a16:creationId xmlns:a16="http://schemas.microsoft.com/office/drawing/2014/main" id="{520FA229-1D2E-A7BE-6F49-D0CE1881006E}"/>
              </a:ext>
            </a:extLst>
          </p:cNvPr>
          <p:cNvSpPr txBox="1"/>
          <p:nvPr/>
        </p:nvSpPr>
        <p:spPr>
          <a:xfrm>
            <a:off x="457200" y="869611"/>
            <a:ext cx="8082000" cy="1200329"/>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We first loaded the saved model by using the load </a:t>
            </a:r>
            <a:r>
              <a:rPr lang="en-US" sz="1800" dirty="0" err="1">
                <a:latin typeface="Calibri" panose="020F0502020204030204" pitchFamily="34" charset="0"/>
                <a:ea typeface="Calibri" panose="020F0502020204030204" pitchFamily="34" charset="0"/>
                <a:cs typeface="Calibri" panose="020F0502020204030204" pitchFamily="34" charset="0"/>
              </a:rPr>
              <a:t>funcion</a:t>
            </a:r>
            <a:r>
              <a:rPr lang="en-US" sz="1800" dirty="0">
                <a:latin typeface="Calibri" panose="020F0502020204030204" pitchFamily="34" charset="0"/>
                <a:ea typeface="Calibri" panose="020F0502020204030204" pitchFamily="34" charset="0"/>
                <a:cs typeface="Calibri" panose="020F0502020204030204" pitchFamily="34" charset="0"/>
              </a:rPr>
              <a:t> ,</a:t>
            </a:r>
          </a:p>
          <a:p>
            <a:r>
              <a:rPr lang="en-US" sz="1800" dirty="0">
                <a:latin typeface="Calibri" panose="020F0502020204030204" pitchFamily="34" charset="0"/>
                <a:ea typeface="Calibri" panose="020F0502020204030204" pitchFamily="34" charset="0"/>
                <a:cs typeface="Calibri" panose="020F0502020204030204" pitchFamily="34" charset="0"/>
              </a:rPr>
              <a:t>Then we used the </a:t>
            </a:r>
            <a:r>
              <a:rPr lang="en-US" sz="1800" dirty="0" err="1">
                <a:latin typeface="Calibri" panose="020F0502020204030204" pitchFamily="34" charset="0"/>
                <a:ea typeface="Calibri" panose="020F0502020204030204" pitchFamily="34" charset="0"/>
                <a:cs typeface="Calibri" panose="020F0502020204030204" pitchFamily="34" charset="0"/>
              </a:rPr>
              <a:t>convert_sklearn</a:t>
            </a:r>
            <a:r>
              <a:rPr lang="en-US" sz="1800" dirty="0">
                <a:latin typeface="Calibri" panose="020F0502020204030204" pitchFamily="34" charset="0"/>
                <a:ea typeface="Calibri" panose="020F0502020204030204" pitchFamily="34" charset="0"/>
                <a:cs typeface="Calibri" panose="020F0502020204030204" pitchFamily="34" charset="0"/>
              </a:rPr>
              <a:t> function to convert the model to ONNX format ,</a:t>
            </a:r>
          </a:p>
          <a:p>
            <a:r>
              <a:rPr lang="en-US" sz="1800" dirty="0">
                <a:latin typeface="Calibri" panose="020F0502020204030204" pitchFamily="34" charset="0"/>
                <a:ea typeface="Calibri" panose="020F0502020204030204" pitchFamily="34" charset="0"/>
                <a:cs typeface="Calibri" panose="020F0502020204030204" pitchFamily="34" charset="0"/>
              </a:rPr>
              <a:t>After that we saved </a:t>
            </a:r>
            <a:r>
              <a:rPr lang="en-US" sz="1800" dirty="0" err="1">
                <a:latin typeface="Calibri" panose="020F0502020204030204" pitchFamily="34" charset="0"/>
                <a:ea typeface="Calibri" panose="020F0502020204030204" pitchFamily="34" charset="0"/>
                <a:cs typeface="Calibri" panose="020F0502020204030204" pitchFamily="34" charset="0"/>
              </a:rPr>
              <a:t>ower</a:t>
            </a:r>
            <a:r>
              <a:rPr lang="en-US" sz="1800" dirty="0">
                <a:latin typeface="Calibri" panose="020F0502020204030204" pitchFamily="34" charset="0"/>
                <a:ea typeface="Calibri" panose="020F0502020204030204" pitchFamily="34" charset="0"/>
                <a:cs typeface="Calibri" panose="020F0502020204030204" pitchFamily="34" charset="0"/>
              </a:rPr>
              <a:t> model in file that we named “</a:t>
            </a:r>
            <a:r>
              <a:rPr lang="en-US" sz="1800" dirty="0" err="1">
                <a:latin typeface="Calibri" panose="020F0502020204030204" pitchFamily="34" charset="0"/>
                <a:ea typeface="Calibri" panose="020F0502020204030204" pitchFamily="34" charset="0"/>
                <a:cs typeface="Calibri" panose="020F0502020204030204" pitchFamily="34" charset="0"/>
              </a:rPr>
              <a:t>bp.onnx</a:t>
            </a:r>
            <a:r>
              <a:rPr lang="en-US" sz="1800" dirty="0">
                <a:latin typeface="Calibri" panose="020F0502020204030204" pitchFamily="34" charset="0"/>
                <a:ea typeface="Calibri" panose="020F0502020204030204" pitchFamily="34" charset="0"/>
                <a:cs typeface="Calibri" panose="020F0502020204030204" pitchFamily="34" charset="0"/>
              </a:rPr>
              <a:t>”.</a:t>
            </a:r>
          </a:p>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32E56B8-7EB0-448A-88CF-8B6E5497AFDD}"/>
              </a:ext>
            </a:extLst>
          </p:cNvPr>
          <p:cNvPicPr>
            <a:picLocks noChangeAspect="1"/>
          </p:cNvPicPr>
          <p:nvPr/>
        </p:nvPicPr>
        <p:blipFill>
          <a:blip r:embed="rId3"/>
          <a:stretch>
            <a:fillRect/>
          </a:stretch>
        </p:blipFill>
        <p:spPr>
          <a:xfrm>
            <a:off x="835200" y="1925347"/>
            <a:ext cx="6999047" cy="2337166"/>
          </a:xfrm>
          <a:prstGeom prst="rect">
            <a:avLst/>
          </a:prstGeom>
        </p:spPr>
      </p:pic>
      <p:sp>
        <p:nvSpPr>
          <p:cNvPr id="8" name="TextBox 7">
            <a:extLst>
              <a:ext uri="{FF2B5EF4-FFF2-40B4-BE49-F238E27FC236}">
                <a16:creationId xmlns:a16="http://schemas.microsoft.com/office/drawing/2014/main" id="{1AD4133F-7FDB-E5FA-D9FB-A5A58D437542}"/>
              </a:ext>
            </a:extLst>
          </p:cNvPr>
          <p:cNvSpPr txBox="1"/>
          <p:nvPr/>
        </p:nvSpPr>
        <p:spPr>
          <a:xfrm>
            <a:off x="787060" y="4338298"/>
            <a:ext cx="502061" cy="307777"/>
          </a:xfrm>
          <a:prstGeom prst="rect">
            <a:avLst/>
          </a:prstGeom>
          <a:noFill/>
        </p:spPr>
        <p:txBody>
          <a:bodyPr wrap="none" rtlCol="0">
            <a:spAutoFit/>
          </a:bodyPr>
          <a:lstStyle/>
          <a:p>
            <a:r>
              <a:rPr lang="en-US" dirty="0"/>
              <a:t>(27)</a:t>
            </a:r>
          </a:p>
        </p:txBody>
      </p:sp>
      <p:pic>
        <p:nvPicPr>
          <p:cNvPr id="6" name="Picture 5">
            <a:extLst>
              <a:ext uri="{FF2B5EF4-FFF2-40B4-BE49-F238E27FC236}">
                <a16:creationId xmlns:a16="http://schemas.microsoft.com/office/drawing/2014/main" id="{F47BC4B2-0910-0FE9-82FB-51FF1FACFF26}"/>
              </a:ext>
            </a:extLst>
          </p:cNvPr>
          <p:cNvPicPr>
            <a:picLocks noChangeAspect="1"/>
          </p:cNvPicPr>
          <p:nvPr/>
        </p:nvPicPr>
        <p:blipFill>
          <a:blip r:embed="rId4"/>
          <a:stretch>
            <a:fillRect/>
          </a:stretch>
        </p:blipFill>
        <p:spPr>
          <a:xfrm>
            <a:off x="2904647" y="4403659"/>
            <a:ext cx="2755631" cy="231668"/>
          </a:xfrm>
          <a:prstGeom prst="rect">
            <a:avLst/>
          </a:prstGeom>
        </p:spPr>
      </p:pic>
      <p:sp>
        <p:nvSpPr>
          <p:cNvPr id="7" name="TextBox 6">
            <a:extLst>
              <a:ext uri="{FF2B5EF4-FFF2-40B4-BE49-F238E27FC236}">
                <a16:creationId xmlns:a16="http://schemas.microsoft.com/office/drawing/2014/main" id="{25CFE2D9-0208-EBC4-8795-B49053A245D7}"/>
              </a:ext>
            </a:extLst>
          </p:cNvPr>
          <p:cNvSpPr txBox="1"/>
          <p:nvPr/>
        </p:nvSpPr>
        <p:spPr>
          <a:xfrm>
            <a:off x="8852400" y="4835723"/>
            <a:ext cx="383438" cy="307777"/>
          </a:xfrm>
          <a:prstGeom prst="rect">
            <a:avLst/>
          </a:prstGeom>
          <a:noFill/>
        </p:spPr>
        <p:txBody>
          <a:bodyPr wrap="none" rtlCol="0">
            <a:spAutoFit/>
          </a:bodyPr>
          <a:lstStyle/>
          <a:p>
            <a:r>
              <a:rPr lang="en-US" dirty="0"/>
              <a:t>57</a:t>
            </a:r>
          </a:p>
        </p:txBody>
      </p:sp>
    </p:spTree>
    <p:extLst>
      <p:ext uri="{BB962C8B-B14F-4D97-AF65-F5344CB8AC3E}">
        <p14:creationId xmlns:p14="http://schemas.microsoft.com/office/powerpoint/2010/main" val="3632039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AA423-56F7-0C13-E4C0-196991BA5AC5}"/>
              </a:ext>
            </a:extLst>
          </p:cNvPr>
          <p:cNvSpPr>
            <a:spLocks noGrp="1"/>
          </p:cNvSpPr>
          <p:nvPr>
            <p:ph type="title"/>
          </p:nvPr>
        </p:nvSpPr>
        <p:spPr>
          <a:xfrm>
            <a:off x="457200" y="212450"/>
            <a:ext cx="1962000" cy="371400"/>
          </a:xfrm>
        </p:spPr>
        <p:txBody>
          <a:bodyPr>
            <a:normAutofit fontScale="90000"/>
          </a:bodyPr>
          <a:lstStyle/>
          <a:p>
            <a:r>
              <a:rPr lang="en-US" u="sng" dirty="0"/>
              <a:t>AI model:</a:t>
            </a:r>
          </a:p>
        </p:txBody>
      </p:sp>
      <p:pic>
        <p:nvPicPr>
          <p:cNvPr id="3" name="Picture 2">
            <a:extLst>
              <a:ext uri="{FF2B5EF4-FFF2-40B4-BE49-F238E27FC236}">
                <a16:creationId xmlns:a16="http://schemas.microsoft.com/office/drawing/2014/main" id="{2A937FF9-EB5E-80A3-9521-DDCC983F0124}"/>
              </a:ext>
            </a:extLst>
          </p:cNvPr>
          <p:cNvPicPr>
            <a:picLocks noChangeAspect="1"/>
          </p:cNvPicPr>
          <p:nvPr/>
        </p:nvPicPr>
        <p:blipFill>
          <a:blip r:embed="rId2"/>
          <a:stretch>
            <a:fillRect/>
          </a:stretch>
        </p:blipFill>
        <p:spPr>
          <a:xfrm>
            <a:off x="227906" y="124684"/>
            <a:ext cx="8311294" cy="4712766"/>
          </a:xfrm>
          <a:prstGeom prst="rect">
            <a:avLst/>
          </a:prstGeom>
        </p:spPr>
      </p:pic>
      <p:sp>
        <p:nvSpPr>
          <p:cNvPr id="5" name="TextBox 4">
            <a:extLst>
              <a:ext uri="{FF2B5EF4-FFF2-40B4-BE49-F238E27FC236}">
                <a16:creationId xmlns:a16="http://schemas.microsoft.com/office/drawing/2014/main" id="{520FA229-1D2E-A7BE-6F49-D0CE1881006E}"/>
              </a:ext>
            </a:extLst>
          </p:cNvPr>
          <p:cNvSpPr txBox="1"/>
          <p:nvPr/>
        </p:nvSpPr>
        <p:spPr>
          <a:xfrm>
            <a:off x="457200" y="869611"/>
            <a:ext cx="8082000" cy="1477328"/>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We did the same steps with the heart rate model with some little differences ,</a:t>
            </a:r>
          </a:p>
          <a:p>
            <a:r>
              <a:rPr lang="en-US" sz="1800" dirty="0">
                <a:latin typeface="Calibri" panose="020F0502020204030204" pitchFamily="34" charset="0"/>
                <a:ea typeface="Calibri" panose="020F0502020204030204" pitchFamily="34" charset="0"/>
                <a:cs typeface="Calibri" panose="020F0502020204030204" pitchFamily="34" charset="0"/>
              </a:rPr>
              <a:t>We used the </a:t>
            </a:r>
            <a:r>
              <a:rPr lang="en-US" sz="1800" dirty="0" err="1">
                <a:latin typeface="Calibri" panose="020F0502020204030204" pitchFamily="34" charset="0"/>
                <a:ea typeface="Calibri" panose="020F0502020204030204" pitchFamily="34" charset="0"/>
                <a:cs typeface="Calibri" panose="020F0502020204030204" pitchFamily="34" charset="0"/>
              </a:rPr>
              <a:t>joblib</a:t>
            </a:r>
            <a:r>
              <a:rPr lang="en-US" sz="1800" dirty="0">
                <a:latin typeface="Calibri" panose="020F0502020204030204" pitchFamily="34" charset="0"/>
                <a:ea typeface="Calibri" panose="020F0502020204030204" pitchFamily="34" charset="0"/>
                <a:cs typeface="Calibri" panose="020F0502020204030204" pitchFamily="34" charset="0"/>
              </a:rPr>
              <a:t> library to save the heart rate model same as </a:t>
            </a:r>
            <a:r>
              <a:rPr lang="en-US" sz="1800" dirty="0" err="1">
                <a:latin typeface="Calibri" panose="020F0502020204030204" pitchFamily="34" charset="0"/>
                <a:ea typeface="Calibri" panose="020F0502020204030204" pitchFamily="34" charset="0"/>
                <a:cs typeface="Calibri" panose="020F0502020204030204" pitchFamily="34" charset="0"/>
              </a:rPr>
              <a:t>bloode</a:t>
            </a:r>
            <a:r>
              <a:rPr lang="en-US" sz="1800" dirty="0">
                <a:latin typeface="Calibri" panose="020F0502020204030204" pitchFamily="34" charset="0"/>
                <a:ea typeface="Calibri" panose="020F0502020204030204" pitchFamily="34" charset="0"/>
                <a:cs typeface="Calibri" panose="020F0502020204030204" pitchFamily="34" charset="0"/>
              </a:rPr>
              <a:t> pressure but this time we saved the model in a file named “</a:t>
            </a:r>
            <a:r>
              <a:rPr lang="en-US" sz="1800" dirty="0" err="1">
                <a:latin typeface="Calibri" panose="020F0502020204030204" pitchFamily="34" charset="0"/>
                <a:ea typeface="Calibri" panose="020F0502020204030204" pitchFamily="34" charset="0"/>
                <a:cs typeface="Calibri" panose="020F0502020204030204" pitchFamily="34" charset="0"/>
              </a:rPr>
              <a:t>Hr.joblib</a:t>
            </a:r>
            <a:r>
              <a:rPr lang="en-US" sz="1800" dirty="0">
                <a:latin typeface="Calibri" panose="020F0502020204030204" pitchFamily="34" charset="0"/>
                <a:ea typeface="Calibri" panose="020F0502020204030204" pitchFamily="34" charset="0"/>
                <a:cs typeface="Calibri" panose="020F0502020204030204" pitchFamily="34" charset="0"/>
              </a:rPr>
              <a:t>” by also using the dump function.</a:t>
            </a:r>
          </a:p>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D4133F-7FDB-E5FA-D9FB-A5A58D437542}"/>
              </a:ext>
            </a:extLst>
          </p:cNvPr>
          <p:cNvSpPr txBox="1"/>
          <p:nvPr/>
        </p:nvSpPr>
        <p:spPr>
          <a:xfrm>
            <a:off x="1350460" y="4413240"/>
            <a:ext cx="502061" cy="307777"/>
          </a:xfrm>
          <a:prstGeom prst="rect">
            <a:avLst/>
          </a:prstGeom>
          <a:noFill/>
        </p:spPr>
        <p:txBody>
          <a:bodyPr wrap="none" rtlCol="0">
            <a:spAutoFit/>
          </a:bodyPr>
          <a:lstStyle/>
          <a:p>
            <a:r>
              <a:rPr lang="en-US" dirty="0"/>
              <a:t>(28)</a:t>
            </a:r>
          </a:p>
        </p:txBody>
      </p:sp>
      <p:pic>
        <p:nvPicPr>
          <p:cNvPr id="7" name="Picture 6">
            <a:extLst>
              <a:ext uri="{FF2B5EF4-FFF2-40B4-BE49-F238E27FC236}">
                <a16:creationId xmlns:a16="http://schemas.microsoft.com/office/drawing/2014/main" id="{6BDDB0A4-A797-8C3D-DEE0-BBE4C9F939A3}"/>
              </a:ext>
            </a:extLst>
          </p:cNvPr>
          <p:cNvPicPr>
            <a:picLocks noChangeAspect="1"/>
          </p:cNvPicPr>
          <p:nvPr/>
        </p:nvPicPr>
        <p:blipFill>
          <a:blip r:embed="rId3"/>
          <a:stretch>
            <a:fillRect/>
          </a:stretch>
        </p:blipFill>
        <p:spPr>
          <a:xfrm>
            <a:off x="2178081" y="1824560"/>
            <a:ext cx="5279594" cy="1267306"/>
          </a:xfrm>
          <a:prstGeom prst="rect">
            <a:avLst/>
          </a:prstGeom>
        </p:spPr>
      </p:pic>
      <p:pic>
        <p:nvPicPr>
          <p:cNvPr id="9" name="Picture 8">
            <a:extLst>
              <a:ext uri="{FF2B5EF4-FFF2-40B4-BE49-F238E27FC236}">
                <a16:creationId xmlns:a16="http://schemas.microsoft.com/office/drawing/2014/main" id="{B6FCEB1B-C09C-4A54-4062-90905A6FA44D}"/>
              </a:ext>
            </a:extLst>
          </p:cNvPr>
          <p:cNvPicPr>
            <a:picLocks noChangeAspect="1"/>
          </p:cNvPicPr>
          <p:nvPr/>
        </p:nvPicPr>
        <p:blipFill>
          <a:blip r:embed="rId4"/>
          <a:stretch>
            <a:fillRect/>
          </a:stretch>
        </p:blipFill>
        <p:spPr>
          <a:xfrm>
            <a:off x="2178081" y="3198220"/>
            <a:ext cx="3316511" cy="512108"/>
          </a:xfrm>
          <a:prstGeom prst="rect">
            <a:avLst/>
          </a:prstGeom>
        </p:spPr>
      </p:pic>
      <p:sp>
        <p:nvSpPr>
          <p:cNvPr id="13" name="TextBox 12">
            <a:extLst>
              <a:ext uri="{FF2B5EF4-FFF2-40B4-BE49-F238E27FC236}">
                <a16:creationId xmlns:a16="http://schemas.microsoft.com/office/drawing/2014/main" id="{3C5B5147-F0F5-B822-28E7-CAC686B36790}"/>
              </a:ext>
            </a:extLst>
          </p:cNvPr>
          <p:cNvSpPr txBox="1"/>
          <p:nvPr/>
        </p:nvSpPr>
        <p:spPr>
          <a:xfrm>
            <a:off x="457200" y="3773588"/>
            <a:ext cx="4572000" cy="523220"/>
          </a:xfrm>
          <a:prstGeom prst="rect">
            <a:avLst/>
          </a:prstGeom>
          <a:noFill/>
        </p:spPr>
        <p:txBody>
          <a:bodyPr wrap="square">
            <a:spAutoFit/>
          </a:bodyPr>
          <a:lstStyle/>
          <a:p>
            <a:r>
              <a:rPr lang="en-US" dirty="0"/>
              <a:t>We also made sure that the skl2onnx library was installed ,</a:t>
            </a:r>
          </a:p>
        </p:txBody>
      </p:sp>
      <p:pic>
        <p:nvPicPr>
          <p:cNvPr id="14" name="Picture 13">
            <a:extLst>
              <a:ext uri="{FF2B5EF4-FFF2-40B4-BE49-F238E27FC236}">
                <a16:creationId xmlns:a16="http://schemas.microsoft.com/office/drawing/2014/main" id="{7FE9733B-8B02-00A2-3725-F2E244DE73E4}"/>
              </a:ext>
            </a:extLst>
          </p:cNvPr>
          <p:cNvPicPr>
            <a:picLocks noChangeAspect="1"/>
          </p:cNvPicPr>
          <p:nvPr/>
        </p:nvPicPr>
        <p:blipFill>
          <a:blip r:embed="rId5"/>
          <a:stretch>
            <a:fillRect/>
          </a:stretch>
        </p:blipFill>
        <p:spPr>
          <a:xfrm>
            <a:off x="2178081" y="4213751"/>
            <a:ext cx="5944115" cy="292633"/>
          </a:xfrm>
          <a:prstGeom prst="rect">
            <a:avLst/>
          </a:prstGeom>
        </p:spPr>
      </p:pic>
      <p:sp>
        <p:nvSpPr>
          <p:cNvPr id="4" name="TextBox 3">
            <a:extLst>
              <a:ext uri="{FF2B5EF4-FFF2-40B4-BE49-F238E27FC236}">
                <a16:creationId xmlns:a16="http://schemas.microsoft.com/office/drawing/2014/main" id="{0A915103-5F23-85F4-32BB-5AC4DF73C7D0}"/>
              </a:ext>
            </a:extLst>
          </p:cNvPr>
          <p:cNvSpPr txBox="1"/>
          <p:nvPr/>
        </p:nvSpPr>
        <p:spPr>
          <a:xfrm>
            <a:off x="8831766" y="4837450"/>
            <a:ext cx="383438" cy="307777"/>
          </a:xfrm>
          <a:prstGeom prst="rect">
            <a:avLst/>
          </a:prstGeom>
          <a:noFill/>
        </p:spPr>
        <p:txBody>
          <a:bodyPr wrap="none" rtlCol="0">
            <a:spAutoFit/>
          </a:bodyPr>
          <a:lstStyle/>
          <a:p>
            <a:r>
              <a:rPr lang="en-US" dirty="0"/>
              <a:t>58</a:t>
            </a:r>
          </a:p>
        </p:txBody>
      </p:sp>
    </p:spTree>
    <p:extLst>
      <p:ext uri="{BB962C8B-B14F-4D97-AF65-F5344CB8AC3E}">
        <p14:creationId xmlns:p14="http://schemas.microsoft.com/office/powerpoint/2010/main" val="14718062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AA423-56F7-0C13-E4C0-196991BA5AC5}"/>
              </a:ext>
            </a:extLst>
          </p:cNvPr>
          <p:cNvSpPr>
            <a:spLocks noGrp="1"/>
          </p:cNvSpPr>
          <p:nvPr>
            <p:ph type="title"/>
          </p:nvPr>
        </p:nvSpPr>
        <p:spPr>
          <a:xfrm>
            <a:off x="457200" y="212450"/>
            <a:ext cx="1962000" cy="371400"/>
          </a:xfrm>
        </p:spPr>
        <p:txBody>
          <a:bodyPr>
            <a:normAutofit fontScale="90000"/>
          </a:bodyPr>
          <a:lstStyle/>
          <a:p>
            <a:r>
              <a:rPr lang="en-US" u="sng" dirty="0"/>
              <a:t>AI model:</a:t>
            </a:r>
          </a:p>
        </p:txBody>
      </p:sp>
      <p:pic>
        <p:nvPicPr>
          <p:cNvPr id="3" name="Picture 2">
            <a:extLst>
              <a:ext uri="{FF2B5EF4-FFF2-40B4-BE49-F238E27FC236}">
                <a16:creationId xmlns:a16="http://schemas.microsoft.com/office/drawing/2014/main" id="{2A937FF9-EB5E-80A3-9521-DDCC983F0124}"/>
              </a:ext>
            </a:extLst>
          </p:cNvPr>
          <p:cNvPicPr>
            <a:picLocks noChangeAspect="1"/>
          </p:cNvPicPr>
          <p:nvPr/>
        </p:nvPicPr>
        <p:blipFill>
          <a:blip r:embed="rId2"/>
          <a:stretch>
            <a:fillRect/>
          </a:stretch>
        </p:blipFill>
        <p:spPr>
          <a:xfrm>
            <a:off x="227906" y="124684"/>
            <a:ext cx="8311294" cy="4712766"/>
          </a:xfrm>
          <a:prstGeom prst="rect">
            <a:avLst/>
          </a:prstGeom>
        </p:spPr>
      </p:pic>
      <p:sp>
        <p:nvSpPr>
          <p:cNvPr id="5" name="TextBox 4">
            <a:extLst>
              <a:ext uri="{FF2B5EF4-FFF2-40B4-BE49-F238E27FC236}">
                <a16:creationId xmlns:a16="http://schemas.microsoft.com/office/drawing/2014/main" id="{520FA229-1D2E-A7BE-6F49-D0CE1881006E}"/>
              </a:ext>
            </a:extLst>
          </p:cNvPr>
          <p:cNvSpPr txBox="1"/>
          <p:nvPr/>
        </p:nvSpPr>
        <p:spPr>
          <a:xfrm>
            <a:off x="457200" y="869611"/>
            <a:ext cx="8082000" cy="1200329"/>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Then we loaded the model , then converted it as same as what we did with the blood pressure model , </a:t>
            </a:r>
          </a:p>
          <a:p>
            <a:r>
              <a:rPr lang="en-US" sz="1800" dirty="0">
                <a:latin typeface="Calibri" panose="020F0502020204030204" pitchFamily="34" charset="0"/>
                <a:ea typeface="Calibri" panose="020F0502020204030204" pitchFamily="34" charset="0"/>
                <a:cs typeface="Calibri" panose="020F0502020204030204" pitchFamily="34" charset="0"/>
              </a:rPr>
              <a:t>Then we saved it in a file we named “</a:t>
            </a:r>
            <a:r>
              <a:rPr lang="en-US" sz="1800" dirty="0" err="1">
                <a:latin typeface="Calibri" panose="020F0502020204030204" pitchFamily="34" charset="0"/>
                <a:ea typeface="Calibri" panose="020F0502020204030204" pitchFamily="34" charset="0"/>
                <a:cs typeface="Calibri" panose="020F0502020204030204" pitchFamily="34" charset="0"/>
              </a:rPr>
              <a:t>hr.onnx</a:t>
            </a:r>
            <a:r>
              <a:rPr lang="en-US" sz="1800" dirty="0">
                <a:latin typeface="Calibri" panose="020F0502020204030204" pitchFamily="34" charset="0"/>
                <a:ea typeface="Calibri" panose="020F0502020204030204" pitchFamily="34" charset="0"/>
                <a:cs typeface="Calibri" panose="020F0502020204030204" pitchFamily="34" charset="0"/>
              </a:rPr>
              <a:t>” .</a:t>
            </a:r>
          </a:p>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1AD4133F-7FDB-E5FA-D9FB-A5A58D437542}"/>
              </a:ext>
            </a:extLst>
          </p:cNvPr>
          <p:cNvSpPr txBox="1"/>
          <p:nvPr/>
        </p:nvSpPr>
        <p:spPr>
          <a:xfrm>
            <a:off x="604800" y="4518665"/>
            <a:ext cx="502061" cy="307777"/>
          </a:xfrm>
          <a:prstGeom prst="rect">
            <a:avLst/>
          </a:prstGeom>
          <a:noFill/>
        </p:spPr>
        <p:txBody>
          <a:bodyPr wrap="none" rtlCol="0">
            <a:spAutoFit/>
          </a:bodyPr>
          <a:lstStyle/>
          <a:p>
            <a:r>
              <a:rPr lang="en-US" dirty="0"/>
              <a:t>(29)</a:t>
            </a:r>
          </a:p>
        </p:txBody>
      </p:sp>
      <p:pic>
        <p:nvPicPr>
          <p:cNvPr id="4" name="Picture 3">
            <a:extLst>
              <a:ext uri="{FF2B5EF4-FFF2-40B4-BE49-F238E27FC236}">
                <a16:creationId xmlns:a16="http://schemas.microsoft.com/office/drawing/2014/main" id="{9C0CDA89-A950-9193-B7A1-990CB13AC20B}"/>
              </a:ext>
            </a:extLst>
          </p:cNvPr>
          <p:cNvPicPr>
            <a:picLocks noChangeAspect="1"/>
          </p:cNvPicPr>
          <p:nvPr/>
        </p:nvPicPr>
        <p:blipFill>
          <a:blip r:embed="rId3"/>
          <a:stretch>
            <a:fillRect/>
          </a:stretch>
        </p:blipFill>
        <p:spPr>
          <a:xfrm>
            <a:off x="2054790" y="1851680"/>
            <a:ext cx="5944115" cy="2322777"/>
          </a:xfrm>
          <a:prstGeom prst="rect">
            <a:avLst/>
          </a:prstGeom>
        </p:spPr>
      </p:pic>
      <p:pic>
        <p:nvPicPr>
          <p:cNvPr id="6" name="Picture 5">
            <a:extLst>
              <a:ext uri="{FF2B5EF4-FFF2-40B4-BE49-F238E27FC236}">
                <a16:creationId xmlns:a16="http://schemas.microsoft.com/office/drawing/2014/main" id="{7E2B0A22-F93F-E6D3-59AB-439B30E73831}"/>
              </a:ext>
            </a:extLst>
          </p:cNvPr>
          <p:cNvPicPr>
            <a:picLocks noChangeAspect="1"/>
          </p:cNvPicPr>
          <p:nvPr/>
        </p:nvPicPr>
        <p:blipFill>
          <a:blip r:embed="rId4"/>
          <a:stretch>
            <a:fillRect/>
          </a:stretch>
        </p:blipFill>
        <p:spPr>
          <a:xfrm>
            <a:off x="2054790" y="4359637"/>
            <a:ext cx="2975106" cy="292633"/>
          </a:xfrm>
          <a:prstGeom prst="rect">
            <a:avLst/>
          </a:prstGeom>
        </p:spPr>
      </p:pic>
      <p:sp>
        <p:nvSpPr>
          <p:cNvPr id="7" name="TextBox 6">
            <a:extLst>
              <a:ext uri="{FF2B5EF4-FFF2-40B4-BE49-F238E27FC236}">
                <a16:creationId xmlns:a16="http://schemas.microsoft.com/office/drawing/2014/main" id="{84C5DFDA-EC5B-F92F-66C9-960E79EBBEDE}"/>
              </a:ext>
            </a:extLst>
          </p:cNvPr>
          <p:cNvSpPr txBox="1"/>
          <p:nvPr/>
        </p:nvSpPr>
        <p:spPr>
          <a:xfrm>
            <a:off x="8839200" y="4837450"/>
            <a:ext cx="383438" cy="307777"/>
          </a:xfrm>
          <a:prstGeom prst="rect">
            <a:avLst/>
          </a:prstGeom>
          <a:noFill/>
        </p:spPr>
        <p:txBody>
          <a:bodyPr wrap="none" rtlCol="0">
            <a:spAutoFit/>
          </a:bodyPr>
          <a:lstStyle/>
          <a:p>
            <a:r>
              <a:rPr lang="en-US" dirty="0"/>
              <a:t>59</a:t>
            </a:r>
          </a:p>
        </p:txBody>
      </p:sp>
    </p:spTree>
    <p:extLst>
      <p:ext uri="{BB962C8B-B14F-4D97-AF65-F5344CB8AC3E}">
        <p14:creationId xmlns:p14="http://schemas.microsoft.com/office/powerpoint/2010/main" val="10745748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6"/>
          <p:cNvPicPr preferRelativeResize="0"/>
          <p:nvPr/>
        </p:nvPicPr>
        <p:blipFill rotWithShape="1">
          <a:blip r:embed="rId3">
            <a:alphaModFix/>
          </a:blip>
          <a:srcRect/>
          <a:stretch/>
        </p:blipFill>
        <p:spPr>
          <a:xfrm>
            <a:off x="256507" y="298046"/>
            <a:ext cx="8277894" cy="4547408"/>
          </a:xfrm>
          <a:prstGeom prst="rect">
            <a:avLst/>
          </a:prstGeom>
          <a:noFill/>
          <a:ln>
            <a:noFill/>
          </a:ln>
        </p:spPr>
      </p:pic>
      <p:sp>
        <p:nvSpPr>
          <p:cNvPr id="158" name="Google Shape;158;p6"/>
          <p:cNvSpPr txBox="1">
            <a:spLocks noGrp="1"/>
          </p:cNvSpPr>
          <p:nvPr>
            <p:ph type="title"/>
          </p:nvPr>
        </p:nvSpPr>
        <p:spPr>
          <a:xfrm>
            <a:off x="609599" y="414388"/>
            <a:ext cx="2308302"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a:latin typeface="Fira Sans Extra Condensed"/>
                <a:ea typeface="Fira Sans Extra Condensed"/>
                <a:cs typeface="Fira Sans Extra Condensed"/>
                <a:sym typeface="Fira Sans Extra Condensed"/>
              </a:rPr>
              <a:t>Introduction:</a:t>
            </a:r>
            <a:r>
              <a:rPr lang="en-US" sz="3000" u="sng"/>
              <a:t> </a:t>
            </a:r>
            <a:endParaRPr/>
          </a:p>
        </p:txBody>
      </p:sp>
      <p:sp>
        <p:nvSpPr>
          <p:cNvPr id="160" name="Google Shape;160;p6"/>
          <p:cNvSpPr txBox="1"/>
          <p:nvPr/>
        </p:nvSpPr>
        <p:spPr>
          <a:xfrm>
            <a:off x="499963" y="1055018"/>
            <a:ext cx="6174437" cy="3631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100" b="0" i="0" u="none" strike="noStrike" cap="none" dirty="0">
                <a:solidFill>
                  <a:srgbClr val="000000"/>
                </a:solidFill>
                <a:latin typeface="Cambria"/>
                <a:ea typeface="Cambria"/>
                <a:cs typeface="Cambria"/>
                <a:sym typeface="Cambria"/>
              </a:rPr>
              <a:t>Nursing profession is considered one of the noble and humanitarian professions. Those working in this profession are often referred to as "angels of mercy" because of their association with human health, the protection of life, and the alleviation of pain and suffering. </a:t>
            </a: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100" b="0" i="0" u="none" strike="noStrike" cap="none" dirty="0">
                <a:solidFill>
                  <a:srgbClr val="000000"/>
                </a:solidFill>
                <a:latin typeface="Cambria"/>
                <a:ea typeface="Cambria"/>
                <a:cs typeface="Cambria"/>
                <a:sym typeface="Cambria"/>
              </a:rPr>
              <a:t>This is due to the compassionate role they play in various stages of treatment from a medical perspective.</a:t>
            </a: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Cambria"/>
              <a:ea typeface="Cambria"/>
              <a:cs typeface="Cambria"/>
              <a:sym typeface="Cambria"/>
            </a:endParaRPr>
          </a:p>
        </p:txBody>
      </p:sp>
      <p:sp>
        <p:nvSpPr>
          <p:cNvPr id="161" name="Google Shape;161;p6"/>
          <p:cNvSpPr txBox="1"/>
          <p:nvPr/>
        </p:nvSpPr>
        <p:spPr>
          <a:xfrm>
            <a:off x="8670045" y="4638907"/>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6</a:t>
            </a:r>
            <a:endParaRPr sz="1400" b="0" i="0" u="none" strike="noStrike" cap="none">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28E44EF6-B72E-E764-F203-101AE45FD4A1}"/>
              </a:ext>
            </a:extLst>
          </p:cNvPr>
          <p:cNvPicPr>
            <a:picLocks noChangeAspect="1"/>
          </p:cNvPicPr>
          <p:nvPr/>
        </p:nvPicPr>
        <p:blipFill>
          <a:blip r:embed="rId4"/>
          <a:stretch>
            <a:fillRect/>
          </a:stretch>
        </p:blipFill>
        <p:spPr>
          <a:xfrm>
            <a:off x="6620372" y="1172996"/>
            <a:ext cx="1896020" cy="339576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612668" cy="477054"/>
          </a:xfrm>
          <a:prstGeom prst="rect">
            <a:avLst/>
          </a:prstGeom>
          <a:noFill/>
        </p:spPr>
        <p:txBody>
          <a:bodyPr wrap="none" rtlCol="0">
            <a:spAutoFit/>
          </a:bodyPr>
          <a:lstStyle/>
          <a:p>
            <a:r>
              <a:rPr lang="en-US" sz="2500" b="1" u="sng" dirty="0"/>
              <a:t>UI:</a:t>
            </a:r>
          </a:p>
        </p:txBody>
      </p:sp>
      <p:pic>
        <p:nvPicPr>
          <p:cNvPr id="10" name="Picture 9" descr="A screenshot of a phone&#10;&#10;Description automatically generated">
            <a:extLst>
              <a:ext uri="{FF2B5EF4-FFF2-40B4-BE49-F238E27FC236}">
                <a16:creationId xmlns:a16="http://schemas.microsoft.com/office/drawing/2014/main" id="{44596A7C-C049-99DC-13D7-A80B883C5B5C}"/>
              </a:ext>
            </a:extLst>
          </p:cNvPr>
          <p:cNvPicPr>
            <a:picLocks noChangeAspect="1"/>
          </p:cNvPicPr>
          <p:nvPr/>
        </p:nvPicPr>
        <p:blipFill>
          <a:blip r:embed="rId3"/>
          <a:stretch>
            <a:fillRect/>
          </a:stretch>
        </p:blipFill>
        <p:spPr>
          <a:xfrm>
            <a:off x="5923940" y="87629"/>
            <a:ext cx="2540502" cy="4968240"/>
          </a:xfrm>
          <a:prstGeom prst="rect">
            <a:avLst/>
          </a:prstGeom>
        </p:spPr>
      </p:pic>
      <p:cxnSp>
        <p:nvCxnSpPr>
          <p:cNvPr id="12" name="Straight Arrow Connector 11">
            <a:extLst>
              <a:ext uri="{FF2B5EF4-FFF2-40B4-BE49-F238E27FC236}">
                <a16:creationId xmlns:a16="http://schemas.microsoft.com/office/drawing/2014/main" id="{83AEF1EA-9CC6-7CED-77A1-40A589530F1D}"/>
              </a:ext>
            </a:extLst>
          </p:cNvPr>
          <p:cNvCxnSpPr>
            <a:cxnSpLocks/>
          </p:cNvCxnSpPr>
          <p:nvPr/>
        </p:nvCxnSpPr>
        <p:spPr>
          <a:xfrm flipH="1">
            <a:off x="5516880" y="2712720"/>
            <a:ext cx="32004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17" name="Picture 16" descr="A screen shot of a computer program&#10;&#10;Description automatically generated">
            <a:extLst>
              <a:ext uri="{FF2B5EF4-FFF2-40B4-BE49-F238E27FC236}">
                <a16:creationId xmlns:a16="http://schemas.microsoft.com/office/drawing/2014/main" id="{A255C09D-B19D-BB68-429E-E5E95D033319}"/>
              </a:ext>
            </a:extLst>
          </p:cNvPr>
          <p:cNvPicPr>
            <a:picLocks noChangeAspect="1"/>
          </p:cNvPicPr>
          <p:nvPr/>
        </p:nvPicPr>
        <p:blipFill>
          <a:blip r:embed="rId4"/>
          <a:stretch>
            <a:fillRect/>
          </a:stretch>
        </p:blipFill>
        <p:spPr>
          <a:xfrm>
            <a:off x="1107134" y="212393"/>
            <a:ext cx="4225853" cy="4594860"/>
          </a:xfrm>
          <a:prstGeom prst="rect">
            <a:avLst/>
          </a:prstGeom>
        </p:spPr>
      </p:pic>
      <p:sp>
        <p:nvSpPr>
          <p:cNvPr id="2" name="TextBox 1">
            <a:extLst>
              <a:ext uri="{FF2B5EF4-FFF2-40B4-BE49-F238E27FC236}">
                <a16:creationId xmlns:a16="http://schemas.microsoft.com/office/drawing/2014/main" id="{6C63B340-B47A-6FBC-B9C0-7032C7D052BD}"/>
              </a:ext>
            </a:extLst>
          </p:cNvPr>
          <p:cNvSpPr txBox="1"/>
          <p:nvPr/>
        </p:nvSpPr>
        <p:spPr>
          <a:xfrm>
            <a:off x="8801100" y="4835723"/>
            <a:ext cx="383438" cy="307777"/>
          </a:xfrm>
          <a:prstGeom prst="rect">
            <a:avLst/>
          </a:prstGeom>
          <a:noFill/>
        </p:spPr>
        <p:txBody>
          <a:bodyPr wrap="none" rtlCol="0">
            <a:spAutoFit/>
          </a:bodyPr>
          <a:lstStyle/>
          <a:p>
            <a:r>
              <a:rPr lang="en-US" dirty="0"/>
              <a:t>60</a:t>
            </a:r>
          </a:p>
        </p:txBody>
      </p:sp>
      <p:sp>
        <p:nvSpPr>
          <p:cNvPr id="5" name="TextBox 4">
            <a:extLst>
              <a:ext uri="{FF2B5EF4-FFF2-40B4-BE49-F238E27FC236}">
                <a16:creationId xmlns:a16="http://schemas.microsoft.com/office/drawing/2014/main" id="{A9866B02-4744-CA8B-2816-C4CDED12F3E8}"/>
              </a:ext>
            </a:extLst>
          </p:cNvPr>
          <p:cNvSpPr txBox="1"/>
          <p:nvPr/>
        </p:nvSpPr>
        <p:spPr>
          <a:xfrm>
            <a:off x="672123" y="4579815"/>
            <a:ext cx="476412" cy="307777"/>
          </a:xfrm>
          <a:prstGeom prst="rect">
            <a:avLst/>
          </a:prstGeom>
          <a:noFill/>
        </p:spPr>
        <p:txBody>
          <a:bodyPr wrap="none" rtlCol="0">
            <a:spAutoFit/>
          </a:bodyPr>
          <a:lstStyle/>
          <a:p>
            <a:r>
              <a:rPr lang="en-US" dirty="0">
                <a:latin typeface="Calibri" panose="020F0502020204030204" pitchFamily="34" charset="0"/>
                <a:ea typeface="Calibri" panose="020F0502020204030204" pitchFamily="34" charset="0"/>
                <a:cs typeface="Calibri" panose="020F0502020204030204" pitchFamily="34" charset="0"/>
              </a:rPr>
              <a:t>(31)</a:t>
            </a:r>
          </a:p>
        </p:txBody>
      </p:sp>
    </p:spTree>
    <p:extLst>
      <p:ext uri="{BB962C8B-B14F-4D97-AF65-F5344CB8AC3E}">
        <p14:creationId xmlns:p14="http://schemas.microsoft.com/office/powerpoint/2010/main" val="269473322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612668" cy="477054"/>
          </a:xfrm>
          <a:prstGeom prst="rect">
            <a:avLst/>
          </a:prstGeom>
          <a:noFill/>
        </p:spPr>
        <p:txBody>
          <a:bodyPr wrap="none" rtlCol="0">
            <a:spAutoFit/>
          </a:bodyPr>
          <a:lstStyle/>
          <a:p>
            <a:r>
              <a:rPr lang="en-US" sz="2500" b="1" u="sng" dirty="0"/>
              <a:t>UI:</a:t>
            </a:r>
          </a:p>
        </p:txBody>
      </p:sp>
      <p:cxnSp>
        <p:nvCxnSpPr>
          <p:cNvPr id="12" name="Straight Arrow Connector 11">
            <a:extLst>
              <a:ext uri="{FF2B5EF4-FFF2-40B4-BE49-F238E27FC236}">
                <a16:creationId xmlns:a16="http://schemas.microsoft.com/office/drawing/2014/main" id="{83AEF1EA-9CC6-7CED-77A1-40A589530F1D}"/>
              </a:ext>
            </a:extLst>
          </p:cNvPr>
          <p:cNvCxnSpPr>
            <a:cxnSpLocks/>
          </p:cNvCxnSpPr>
          <p:nvPr/>
        </p:nvCxnSpPr>
        <p:spPr>
          <a:xfrm flipH="1">
            <a:off x="5516880" y="2712720"/>
            <a:ext cx="32004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5" name="Picture 4" descr="A screenshot of a login form&#10;&#10;Description automatically generated">
            <a:extLst>
              <a:ext uri="{FF2B5EF4-FFF2-40B4-BE49-F238E27FC236}">
                <a16:creationId xmlns:a16="http://schemas.microsoft.com/office/drawing/2014/main" id="{DF01D268-7436-08A1-084E-F25774C5B7EF}"/>
              </a:ext>
            </a:extLst>
          </p:cNvPr>
          <p:cNvPicPr>
            <a:picLocks noChangeAspect="1"/>
          </p:cNvPicPr>
          <p:nvPr/>
        </p:nvPicPr>
        <p:blipFill rotWithShape="1">
          <a:blip r:embed="rId3"/>
          <a:srcRect l="5550" r="402"/>
          <a:stretch/>
        </p:blipFill>
        <p:spPr>
          <a:xfrm>
            <a:off x="6177776" y="112897"/>
            <a:ext cx="2480790" cy="4917703"/>
          </a:xfrm>
          <a:prstGeom prst="rect">
            <a:avLst/>
          </a:prstGeom>
        </p:spPr>
      </p:pic>
      <p:pic>
        <p:nvPicPr>
          <p:cNvPr id="7" name="Picture 6" descr="A screen shot of a computer program&#10;&#10;Description automatically generated">
            <a:extLst>
              <a:ext uri="{FF2B5EF4-FFF2-40B4-BE49-F238E27FC236}">
                <a16:creationId xmlns:a16="http://schemas.microsoft.com/office/drawing/2014/main" id="{BD61C57D-47EE-8B06-DDE3-828BF9432BAB}"/>
              </a:ext>
            </a:extLst>
          </p:cNvPr>
          <p:cNvPicPr>
            <a:picLocks noChangeAspect="1"/>
          </p:cNvPicPr>
          <p:nvPr/>
        </p:nvPicPr>
        <p:blipFill>
          <a:blip r:embed="rId4"/>
          <a:stretch>
            <a:fillRect/>
          </a:stretch>
        </p:blipFill>
        <p:spPr>
          <a:xfrm>
            <a:off x="1271390" y="255269"/>
            <a:ext cx="3819618" cy="4632960"/>
          </a:xfrm>
          <a:prstGeom prst="rect">
            <a:avLst/>
          </a:prstGeom>
        </p:spPr>
      </p:pic>
      <p:sp>
        <p:nvSpPr>
          <p:cNvPr id="2" name="TextBox 1">
            <a:extLst>
              <a:ext uri="{FF2B5EF4-FFF2-40B4-BE49-F238E27FC236}">
                <a16:creationId xmlns:a16="http://schemas.microsoft.com/office/drawing/2014/main" id="{006857B5-582D-4654-6747-A0814A6B2FE1}"/>
              </a:ext>
            </a:extLst>
          </p:cNvPr>
          <p:cNvSpPr txBox="1"/>
          <p:nvPr/>
        </p:nvSpPr>
        <p:spPr>
          <a:xfrm>
            <a:off x="8842458" y="4835723"/>
            <a:ext cx="383438" cy="307777"/>
          </a:xfrm>
          <a:prstGeom prst="rect">
            <a:avLst/>
          </a:prstGeom>
          <a:noFill/>
        </p:spPr>
        <p:txBody>
          <a:bodyPr wrap="none" rtlCol="0">
            <a:spAutoFit/>
          </a:bodyPr>
          <a:lstStyle/>
          <a:p>
            <a:r>
              <a:rPr lang="en-US" dirty="0"/>
              <a:t>61</a:t>
            </a:r>
          </a:p>
        </p:txBody>
      </p:sp>
      <p:sp>
        <p:nvSpPr>
          <p:cNvPr id="6" name="TextBox 5">
            <a:extLst>
              <a:ext uri="{FF2B5EF4-FFF2-40B4-BE49-F238E27FC236}">
                <a16:creationId xmlns:a16="http://schemas.microsoft.com/office/drawing/2014/main" id="{9E40D10C-8E96-EFD1-06E4-50907466E90F}"/>
              </a:ext>
            </a:extLst>
          </p:cNvPr>
          <p:cNvSpPr txBox="1"/>
          <p:nvPr/>
        </p:nvSpPr>
        <p:spPr>
          <a:xfrm>
            <a:off x="769328" y="4519188"/>
            <a:ext cx="502061" cy="307777"/>
          </a:xfrm>
          <a:prstGeom prst="rect">
            <a:avLst/>
          </a:prstGeom>
          <a:noFill/>
        </p:spPr>
        <p:txBody>
          <a:bodyPr wrap="none" rtlCol="0">
            <a:spAutoFit/>
          </a:bodyPr>
          <a:lstStyle/>
          <a:p>
            <a:r>
              <a:rPr lang="en-US" dirty="0"/>
              <a:t>(32)</a:t>
            </a:r>
          </a:p>
        </p:txBody>
      </p:sp>
    </p:spTree>
    <p:extLst>
      <p:ext uri="{BB962C8B-B14F-4D97-AF65-F5344CB8AC3E}">
        <p14:creationId xmlns:p14="http://schemas.microsoft.com/office/powerpoint/2010/main" val="30352516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612668" cy="477054"/>
          </a:xfrm>
          <a:prstGeom prst="rect">
            <a:avLst/>
          </a:prstGeom>
          <a:noFill/>
        </p:spPr>
        <p:txBody>
          <a:bodyPr wrap="none" rtlCol="0">
            <a:spAutoFit/>
          </a:bodyPr>
          <a:lstStyle/>
          <a:p>
            <a:r>
              <a:rPr lang="en-US" sz="2500" b="1" u="sng" dirty="0"/>
              <a:t>UI:</a:t>
            </a:r>
          </a:p>
        </p:txBody>
      </p:sp>
      <p:cxnSp>
        <p:nvCxnSpPr>
          <p:cNvPr id="12" name="Straight Arrow Connector 11">
            <a:extLst>
              <a:ext uri="{FF2B5EF4-FFF2-40B4-BE49-F238E27FC236}">
                <a16:creationId xmlns:a16="http://schemas.microsoft.com/office/drawing/2014/main" id="{83AEF1EA-9CC6-7CED-77A1-40A589530F1D}"/>
              </a:ext>
            </a:extLst>
          </p:cNvPr>
          <p:cNvCxnSpPr>
            <a:cxnSpLocks/>
          </p:cNvCxnSpPr>
          <p:nvPr/>
        </p:nvCxnSpPr>
        <p:spPr>
          <a:xfrm flipH="1">
            <a:off x="5516880" y="2712720"/>
            <a:ext cx="32004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6" name="Picture 5" descr="A screenshot of a computer program&#10;&#10;Description automatically generated">
            <a:extLst>
              <a:ext uri="{FF2B5EF4-FFF2-40B4-BE49-F238E27FC236}">
                <a16:creationId xmlns:a16="http://schemas.microsoft.com/office/drawing/2014/main" id="{B0C3B9A2-5DAA-2596-710C-53CD3CD612C1}"/>
              </a:ext>
            </a:extLst>
          </p:cNvPr>
          <p:cNvPicPr>
            <a:picLocks noChangeAspect="1"/>
          </p:cNvPicPr>
          <p:nvPr/>
        </p:nvPicPr>
        <p:blipFill>
          <a:blip r:embed="rId3"/>
          <a:stretch>
            <a:fillRect/>
          </a:stretch>
        </p:blipFill>
        <p:spPr>
          <a:xfrm>
            <a:off x="1087497" y="212393"/>
            <a:ext cx="4283737" cy="4578816"/>
          </a:xfrm>
          <a:prstGeom prst="rect">
            <a:avLst/>
          </a:prstGeom>
        </p:spPr>
      </p:pic>
      <p:pic>
        <p:nvPicPr>
          <p:cNvPr id="9" name="Picture 8" descr="A screen shot of a device&#10;&#10;Description automatically generated">
            <a:extLst>
              <a:ext uri="{FF2B5EF4-FFF2-40B4-BE49-F238E27FC236}">
                <a16:creationId xmlns:a16="http://schemas.microsoft.com/office/drawing/2014/main" id="{766D09AE-B691-00C0-6E94-9AC3D11C16F7}"/>
              </a:ext>
            </a:extLst>
          </p:cNvPr>
          <p:cNvPicPr>
            <a:picLocks noChangeAspect="1"/>
          </p:cNvPicPr>
          <p:nvPr/>
        </p:nvPicPr>
        <p:blipFill rotWithShape="1">
          <a:blip r:embed="rId4"/>
          <a:srcRect l="6980" t="2966" r="6763" b="4904"/>
          <a:stretch/>
        </p:blipFill>
        <p:spPr>
          <a:xfrm>
            <a:off x="6281854" y="352290"/>
            <a:ext cx="2051824" cy="4347384"/>
          </a:xfrm>
          <a:prstGeom prst="rect">
            <a:avLst/>
          </a:prstGeom>
        </p:spPr>
      </p:pic>
      <p:sp>
        <p:nvSpPr>
          <p:cNvPr id="2" name="TextBox 1">
            <a:extLst>
              <a:ext uri="{FF2B5EF4-FFF2-40B4-BE49-F238E27FC236}">
                <a16:creationId xmlns:a16="http://schemas.microsoft.com/office/drawing/2014/main" id="{257C1D94-4848-1036-D8B4-1096D47D87B5}"/>
              </a:ext>
            </a:extLst>
          </p:cNvPr>
          <p:cNvSpPr txBox="1"/>
          <p:nvPr/>
        </p:nvSpPr>
        <p:spPr>
          <a:xfrm>
            <a:off x="8804238" y="4835723"/>
            <a:ext cx="383438" cy="307777"/>
          </a:xfrm>
          <a:prstGeom prst="rect">
            <a:avLst/>
          </a:prstGeom>
          <a:noFill/>
        </p:spPr>
        <p:txBody>
          <a:bodyPr wrap="none" rtlCol="0">
            <a:spAutoFit/>
          </a:bodyPr>
          <a:lstStyle/>
          <a:p>
            <a:r>
              <a:rPr lang="en-US" dirty="0"/>
              <a:t>62</a:t>
            </a:r>
          </a:p>
        </p:txBody>
      </p:sp>
      <p:sp>
        <p:nvSpPr>
          <p:cNvPr id="5" name="TextBox 4">
            <a:extLst>
              <a:ext uri="{FF2B5EF4-FFF2-40B4-BE49-F238E27FC236}">
                <a16:creationId xmlns:a16="http://schemas.microsoft.com/office/drawing/2014/main" id="{542DEED5-4E80-F9DF-AC6C-0FFAA6B11B1D}"/>
              </a:ext>
            </a:extLst>
          </p:cNvPr>
          <p:cNvSpPr txBox="1"/>
          <p:nvPr/>
        </p:nvSpPr>
        <p:spPr>
          <a:xfrm>
            <a:off x="640862" y="4483432"/>
            <a:ext cx="502061" cy="307777"/>
          </a:xfrm>
          <a:prstGeom prst="rect">
            <a:avLst/>
          </a:prstGeom>
          <a:noFill/>
        </p:spPr>
        <p:txBody>
          <a:bodyPr wrap="none" rtlCol="0">
            <a:spAutoFit/>
          </a:bodyPr>
          <a:lstStyle/>
          <a:p>
            <a:r>
              <a:rPr lang="en-US" dirty="0"/>
              <a:t>(33)</a:t>
            </a:r>
          </a:p>
        </p:txBody>
      </p:sp>
    </p:spTree>
    <p:extLst>
      <p:ext uri="{BB962C8B-B14F-4D97-AF65-F5344CB8AC3E}">
        <p14:creationId xmlns:p14="http://schemas.microsoft.com/office/powerpoint/2010/main" val="10399735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612668" cy="477054"/>
          </a:xfrm>
          <a:prstGeom prst="rect">
            <a:avLst/>
          </a:prstGeom>
          <a:noFill/>
        </p:spPr>
        <p:txBody>
          <a:bodyPr wrap="none" rtlCol="0">
            <a:spAutoFit/>
          </a:bodyPr>
          <a:lstStyle/>
          <a:p>
            <a:r>
              <a:rPr lang="en-US" sz="2500" b="1" u="sng" dirty="0"/>
              <a:t>UI:</a:t>
            </a:r>
          </a:p>
        </p:txBody>
      </p:sp>
      <p:cxnSp>
        <p:nvCxnSpPr>
          <p:cNvPr id="12" name="Straight Arrow Connector 11">
            <a:extLst>
              <a:ext uri="{FF2B5EF4-FFF2-40B4-BE49-F238E27FC236}">
                <a16:creationId xmlns:a16="http://schemas.microsoft.com/office/drawing/2014/main" id="{83AEF1EA-9CC6-7CED-77A1-40A589530F1D}"/>
              </a:ext>
            </a:extLst>
          </p:cNvPr>
          <p:cNvCxnSpPr>
            <a:cxnSpLocks/>
          </p:cNvCxnSpPr>
          <p:nvPr/>
        </p:nvCxnSpPr>
        <p:spPr>
          <a:xfrm flipH="1">
            <a:off x="5516880" y="2712720"/>
            <a:ext cx="32004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9" name="Picture 8" descr="A screen shot of a device&#10;&#10;Description automatically generated">
            <a:extLst>
              <a:ext uri="{FF2B5EF4-FFF2-40B4-BE49-F238E27FC236}">
                <a16:creationId xmlns:a16="http://schemas.microsoft.com/office/drawing/2014/main" id="{766D09AE-B691-00C0-6E94-9AC3D11C16F7}"/>
              </a:ext>
            </a:extLst>
          </p:cNvPr>
          <p:cNvPicPr>
            <a:picLocks noChangeAspect="1"/>
          </p:cNvPicPr>
          <p:nvPr/>
        </p:nvPicPr>
        <p:blipFill rotWithShape="1">
          <a:blip r:embed="rId3"/>
          <a:srcRect l="7604" t="2410" r="6138" b="5819"/>
          <a:stretch/>
        </p:blipFill>
        <p:spPr>
          <a:xfrm>
            <a:off x="6296722" y="326156"/>
            <a:ext cx="2051824" cy="4330336"/>
          </a:xfrm>
          <a:prstGeom prst="rect">
            <a:avLst/>
          </a:prstGeom>
        </p:spPr>
      </p:pic>
      <p:pic>
        <p:nvPicPr>
          <p:cNvPr id="5" name="Picture 4">
            <a:extLst>
              <a:ext uri="{FF2B5EF4-FFF2-40B4-BE49-F238E27FC236}">
                <a16:creationId xmlns:a16="http://schemas.microsoft.com/office/drawing/2014/main" id="{A6BCABD9-A3F9-89BF-3255-296BA6A50BAC}"/>
              </a:ext>
            </a:extLst>
          </p:cNvPr>
          <p:cNvPicPr>
            <a:picLocks noChangeAspect="1"/>
          </p:cNvPicPr>
          <p:nvPr/>
        </p:nvPicPr>
        <p:blipFill>
          <a:blip r:embed="rId4"/>
          <a:stretch>
            <a:fillRect/>
          </a:stretch>
        </p:blipFill>
        <p:spPr>
          <a:xfrm>
            <a:off x="1219426" y="326156"/>
            <a:ext cx="3737711" cy="4484224"/>
          </a:xfrm>
          <a:prstGeom prst="rect">
            <a:avLst/>
          </a:prstGeom>
        </p:spPr>
      </p:pic>
      <p:sp>
        <p:nvSpPr>
          <p:cNvPr id="2" name="TextBox 1">
            <a:extLst>
              <a:ext uri="{FF2B5EF4-FFF2-40B4-BE49-F238E27FC236}">
                <a16:creationId xmlns:a16="http://schemas.microsoft.com/office/drawing/2014/main" id="{907B2D40-67B1-AE46-625A-7C4D01BC749E}"/>
              </a:ext>
            </a:extLst>
          </p:cNvPr>
          <p:cNvSpPr txBox="1"/>
          <p:nvPr/>
        </p:nvSpPr>
        <p:spPr>
          <a:xfrm>
            <a:off x="8788083" y="4835723"/>
            <a:ext cx="383438" cy="307777"/>
          </a:xfrm>
          <a:prstGeom prst="rect">
            <a:avLst/>
          </a:prstGeom>
          <a:noFill/>
        </p:spPr>
        <p:txBody>
          <a:bodyPr wrap="none" rtlCol="0">
            <a:spAutoFit/>
          </a:bodyPr>
          <a:lstStyle/>
          <a:p>
            <a:r>
              <a:rPr lang="en-US" dirty="0"/>
              <a:t>63</a:t>
            </a:r>
          </a:p>
        </p:txBody>
      </p:sp>
      <p:sp>
        <p:nvSpPr>
          <p:cNvPr id="6" name="TextBox 5">
            <a:extLst>
              <a:ext uri="{FF2B5EF4-FFF2-40B4-BE49-F238E27FC236}">
                <a16:creationId xmlns:a16="http://schemas.microsoft.com/office/drawing/2014/main" id="{C25E79E2-DDDB-14D9-10F0-F2C94C560155}"/>
              </a:ext>
            </a:extLst>
          </p:cNvPr>
          <p:cNvSpPr txBox="1"/>
          <p:nvPr/>
        </p:nvSpPr>
        <p:spPr>
          <a:xfrm>
            <a:off x="742462" y="4656492"/>
            <a:ext cx="502061" cy="307777"/>
          </a:xfrm>
          <a:prstGeom prst="rect">
            <a:avLst/>
          </a:prstGeom>
          <a:noFill/>
        </p:spPr>
        <p:txBody>
          <a:bodyPr wrap="none" rtlCol="0">
            <a:spAutoFit/>
          </a:bodyPr>
          <a:lstStyle/>
          <a:p>
            <a:r>
              <a:rPr lang="en-US" dirty="0"/>
              <a:t>(34)</a:t>
            </a:r>
          </a:p>
        </p:txBody>
      </p:sp>
    </p:spTree>
    <p:extLst>
      <p:ext uri="{BB962C8B-B14F-4D97-AF65-F5344CB8AC3E}">
        <p14:creationId xmlns:p14="http://schemas.microsoft.com/office/powerpoint/2010/main" val="223110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612668" cy="477054"/>
          </a:xfrm>
          <a:prstGeom prst="rect">
            <a:avLst/>
          </a:prstGeom>
          <a:noFill/>
        </p:spPr>
        <p:txBody>
          <a:bodyPr wrap="none" rtlCol="0">
            <a:spAutoFit/>
          </a:bodyPr>
          <a:lstStyle/>
          <a:p>
            <a:r>
              <a:rPr lang="en-US" sz="2500" b="1" u="sng" dirty="0"/>
              <a:t>UI:</a:t>
            </a:r>
          </a:p>
        </p:txBody>
      </p:sp>
      <p:cxnSp>
        <p:nvCxnSpPr>
          <p:cNvPr id="12" name="Straight Arrow Connector 11">
            <a:extLst>
              <a:ext uri="{FF2B5EF4-FFF2-40B4-BE49-F238E27FC236}">
                <a16:creationId xmlns:a16="http://schemas.microsoft.com/office/drawing/2014/main" id="{83AEF1EA-9CC6-7CED-77A1-40A589530F1D}"/>
              </a:ext>
            </a:extLst>
          </p:cNvPr>
          <p:cNvCxnSpPr>
            <a:cxnSpLocks/>
          </p:cNvCxnSpPr>
          <p:nvPr/>
        </p:nvCxnSpPr>
        <p:spPr>
          <a:xfrm flipH="1">
            <a:off x="5516880" y="2712720"/>
            <a:ext cx="320040" cy="0"/>
          </a:xfrm>
          <a:prstGeom prst="straightConnector1">
            <a:avLst/>
          </a:prstGeom>
          <a:ln>
            <a:headEnd type="none" w="med" len="med"/>
            <a:tailEnd type="arrow" w="med" len="med"/>
          </a:ln>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5543A026-866D-426D-FEA3-A0037050FE62}"/>
              </a:ext>
            </a:extLst>
          </p:cNvPr>
          <p:cNvPicPr>
            <a:picLocks noChangeAspect="1"/>
          </p:cNvPicPr>
          <p:nvPr/>
        </p:nvPicPr>
        <p:blipFill>
          <a:blip r:embed="rId3"/>
          <a:stretch>
            <a:fillRect/>
          </a:stretch>
        </p:blipFill>
        <p:spPr>
          <a:xfrm>
            <a:off x="1445319" y="299213"/>
            <a:ext cx="3690938" cy="4458851"/>
          </a:xfrm>
          <a:prstGeom prst="rect">
            <a:avLst/>
          </a:prstGeom>
        </p:spPr>
      </p:pic>
      <p:pic>
        <p:nvPicPr>
          <p:cNvPr id="8" name="Picture 7">
            <a:extLst>
              <a:ext uri="{FF2B5EF4-FFF2-40B4-BE49-F238E27FC236}">
                <a16:creationId xmlns:a16="http://schemas.microsoft.com/office/drawing/2014/main" id="{B1068B2D-AF5F-87FB-538A-64C3EC32187B}"/>
              </a:ext>
            </a:extLst>
          </p:cNvPr>
          <p:cNvPicPr>
            <a:picLocks noChangeAspect="1"/>
          </p:cNvPicPr>
          <p:nvPr/>
        </p:nvPicPr>
        <p:blipFill rotWithShape="1">
          <a:blip r:embed="rId4"/>
          <a:srcRect l="12130" t="12358" r="13889"/>
          <a:stretch/>
        </p:blipFill>
        <p:spPr>
          <a:xfrm>
            <a:off x="6299889" y="580041"/>
            <a:ext cx="1895707" cy="3983416"/>
          </a:xfrm>
          <a:prstGeom prst="rect">
            <a:avLst/>
          </a:prstGeom>
        </p:spPr>
      </p:pic>
      <p:sp>
        <p:nvSpPr>
          <p:cNvPr id="2" name="TextBox 1">
            <a:extLst>
              <a:ext uri="{FF2B5EF4-FFF2-40B4-BE49-F238E27FC236}">
                <a16:creationId xmlns:a16="http://schemas.microsoft.com/office/drawing/2014/main" id="{C5BDF932-C5F1-5EB6-1261-E7A598CBE8E1}"/>
              </a:ext>
            </a:extLst>
          </p:cNvPr>
          <p:cNvSpPr txBox="1"/>
          <p:nvPr/>
        </p:nvSpPr>
        <p:spPr>
          <a:xfrm>
            <a:off x="8760562" y="4801174"/>
            <a:ext cx="383438" cy="307777"/>
          </a:xfrm>
          <a:prstGeom prst="rect">
            <a:avLst/>
          </a:prstGeom>
          <a:noFill/>
        </p:spPr>
        <p:txBody>
          <a:bodyPr wrap="none" rtlCol="0">
            <a:spAutoFit/>
          </a:bodyPr>
          <a:lstStyle/>
          <a:p>
            <a:r>
              <a:rPr lang="en-US" dirty="0"/>
              <a:t>64</a:t>
            </a:r>
          </a:p>
        </p:txBody>
      </p:sp>
      <p:sp>
        <p:nvSpPr>
          <p:cNvPr id="5" name="TextBox 4">
            <a:extLst>
              <a:ext uri="{FF2B5EF4-FFF2-40B4-BE49-F238E27FC236}">
                <a16:creationId xmlns:a16="http://schemas.microsoft.com/office/drawing/2014/main" id="{C6E10125-D359-1E76-0F03-0ADF31C87D98}"/>
              </a:ext>
            </a:extLst>
          </p:cNvPr>
          <p:cNvSpPr txBox="1"/>
          <p:nvPr/>
        </p:nvSpPr>
        <p:spPr>
          <a:xfrm>
            <a:off x="883138" y="4478215"/>
            <a:ext cx="502061" cy="307777"/>
          </a:xfrm>
          <a:prstGeom prst="rect">
            <a:avLst/>
          </a:prstGeom>
          <a:noFill/>
        </p:spPr>
        <p:txBody>
          <a:bodyPr wrap="none" rtlCol="0">
            <a:spAutoFit/>
          </a:bodyPr>
          <a:lstStyle/>
          <a:p>
            <a:r>
              <a:rPr lang="en-US" dirty="0"/>
              <a:t>(35)</a:t>
            </a:r>
          </a:p>
        </p:txBody>
      </p:sp>
    </p:spTree>
    <p:extLst>
      <p:ext uri="{BB962C8B-B14F-4D97-AF65-F5344CB8AC3E}">
        <p14:creationId xmlns:p14="http://schemas.microsoft.com/office/powerpoint/2010/main" val="27432693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825867" cy="477054"/>
          </a:xfrm>
          <a:prstGeom prst="rect">
            <a:avLst/>
          </a:prstGeom>
          <a:noFill/>
        </p:spPr>
        <p:txBody>
          <a:bodyPr wrap="none" rtlCol="0">
            <a:spAutoFit/>
          </a:bodyPr>
          <a:lstStyle/>
          <a:p>
            <a:r>
              <a:rPr lang="en-US" sz="2500" b="1" u="sng" dirty="0"/>
              <a:t>API:</a:t>
            </a:r>
          </a:p>
        </p:txBody>
      </p:sp>
      <p:sp>
        <p:nvSpPr>
          <p:cNvPr id="2" name="TextBox 1">
            <a:extLst>
              <a:ext uri="{FF2B5EF4-FFF2-40B4-BE49-F238E27FC236}">
                <a16:creationId xmlns:a16="http://schemas.microsoft.com/office/drawing/2014/main" id="{C5BDF932-C5F1-5EB6-1261-E7A598CBE8E1}"/>
              </a:ext>
            </a:extLst>
          </p:cNvPr>
          <p:cNvSpPr txBox="1"/>
          <p:nvPr/>
        </p:nvSpPr>
        <p:spPr>
          <a:xfrm>
            <a:off x="8760562" y="4801174"/>
            <a:ext cx="383438" cy="307777"/>
          </a:xfrm>
          <a:prstGeom prst="rect">
            <a:avLst/>
          </a:prstGeom>
          <a:noFill/>
        </p:spPr>
        <p:txBody>
          <a:bodyPr wrap="none" rtlCol="0">
            <a:spAutoFit/>
          </a:bodyPr>
          <a:lstStyle/>
          <a:p>
            <a:r>
              <a:rPr lang="en-US" dirty="0"/>
              <a:t>65</a:t>
            </a:r>
          </a:p>
        </p:txBody>
      </p:sp>
      <p:pic>
        <p:nvPicPr>
          <p:cNvPr id="9" name="Picture 8" descr="A screen shot of a computer&#10;&#10;Description automatically generated">
            <a:extLst>
              <a:ext uri="{FF2B5EF4-FFF2-40B4-BE49-F238E27FC236}">
                <a16:creationId xmlns:a16="http://schemas.microsoft.com/office/drawing/2014/main" id="{4EC1A04B-65C0-15E5-E940-D3B3C6EDFFA6}"/>
              </a:ext>
            </a:extLst>
          </p:cNvPr>
          <p:cNvPicPr>
            <a:picLocks noChangeAspect="1"/>
          </p:cNvPicPr>
          <p:nvPr/>
        </p:nvPicPr>
        <p:blipFill>
          <a:blip r:embed="rId3"/>
          <a:stretch>
            <a:fillRect/>
          </a:stretch>
        </p:blipFill>
        <p:spPr>
          <a:xfrm>
            <a:off x="1500187" y="795337"/>
            <a:ext cx="6143625" cy="3552825"/>
          </a:xfrm>
          <a:prstGeom prst="rect">
            <a:avLst/>
          </a:prstGeom>
        </p:spPr>
      </p:pic>
      <p:sp>
        <p:nvSpPr>
          <p:cNvPr id="5" name="TextBox 4">
            <a:extLst>
              <a:ext uri="{FF2B5EF4-FFF2-40B4-BE49-F238E27FC236}">
                <a16:creationId xmlns:a16="http://schemas.microsoft.com/office/drawing/2014/main" id="{2158B83E-C66F-7E5C-5DE2-3F3C673B31FB}"/>
              </a:ext>
            </a:extLst>
          </p:cNvPr>
          <p:cNvSpPr txBox="1"/>
          <p:nvPr/>
        </p:nvSpPr>
        <p:spPr>
          <a:xfrm>
            <a:off x="953477" y="4595446"/>
            <a:ext cx="502061" cy="307777"/>
          </a:xfrm>
          <a:prstGeom prst="rect">
            <a:avLst/>
          </a:prstGeom>
          <a:noFill/>
        </p:spPr>
        <p:txBody>
          <a:bodyPr wrap="none" rtlCol="0">
            <a:spAutoFit/>
          </a:bodyPr>
          <a:lstStyle/>
          <a:p>
            <a:r>
              <a:rPr lang="en-US" dirty="0"/>
              <a:t>(36)</a:t>
            </a:r>
          </a:p>
        </p:txBody>
      </p:sp>
    </p:spTree>
    <p:extLst>
      <p:ext uri="{BB962C8B-B14F-4D97-AF65-F5344CB8AC3E}">
        <p14:creationId xmlns:p14="http://schemas.microsoft.com/office/powerpoint/2010/main" val="123240075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825867" cy="477054"/>
          </a:xfrm>
          <a:prstGeom prst="rect">
            <a:avLst/>
          </a:prstGeom>
          <a:noFill/>
        </p:spPr>
        <p:txBody>
          <a:bodyPr wrap="none" rtlCol="0">
            <a:spAutoFit/>
          </a:bodyPr>
          <a:lstStyle/>
          <a:p>
            <a:r>
              <a:rPr lang="en-US" sz="2500" b="1" u="sng" dirty="0"/>
              <a:t>API:</a:t>
            </a:r>
          </a:p>
        </p:txBody>
      </p:sp>
      <p:sp>
        <p:nvSpPr>
          <p:cNvPr id="2" name="TextBox 1">
            <a:extLst>
              <a:ext uri="{FF2B5EF4-FFF2-40B4-BE49-F238E27FC236}">
                <a16:creationId xmlns:a16="http://schemas.microsoft.com/office/drawing/2014/main" id="{C5BDF932-C5F1-5EB6-1261-E7A598CBE8E1}"/>
              </a:ext>
            </a:extLst>
          </p:cNvPr>
          <p:cNvSpPr txBox="1"/>
          <p:nvPr/>
        </p:nvSpPr>
        <p:spPr>
          <a:xfrm>
            <a:off x="8760562" y="4801174"/>
            <a:ext cx="383438" cy="307777"/>
          </a:xfrm>
          <a:prstGeom prst="rect">
            <a:avLst/>
          </a:prstGeom>
          <a:noFill/>
        </p:spPr>
        <p:txBody>
          <a:bodyPr wrap="none" rtlCol="0">
            <a:spAutoFit/>
          </a:bodyPr>
          <a:lstStyle/>
          <a:p>
            <a:r>
              <a:rPr lang="en-US" dirty="0"/>
              <a:t>66</a:t>
            </a:r>
          </a:p>
        </p:txBody>
      </p:sp>
      <p:pic>
        <p:nvPicPr>
          <p:cNvPr id="6" name="Picture 5" descr="A computer screen shot of code&#10;&#10;Description automatically generated">
            <a:extLst>
              <a:ext uri="{FF2B5EF4-FFF2-40B4-BE49-F238E27FC236}">
                <a16:creationId xmlns:a16="http://schemas.microsoft.com/office/drawing/2014/main" id="{19023813-F760-C9CF-EDFE-1D73F726A588}"/>
              </a:ext>
            </a:extLst>
          </p:cNvPr>
          <p:cNvPicPr>
            <a:picLocks noChangeAspect="1"/>
          </p:cNvPicPr>
          <p:nvPr/>
        </p:nvPicPr>
        <p:blipFill>
          <a:blip r:embed="rId3"/>
          <a:stretch>
            <a:fillRect/>
          </a:stretch>
        </p:blipFill>
        <p:spPr>
          <a:xfrm>
            <a:off x="2147887" y="928687"/>
            <a:ext cx="4848225" cy="3286125"/>
          </a:xfrm>
          <a:prstGeom prst="rect">
            <a:avLst/>
          </a:prstGeom>
        </p:spPr>
      </p:pic>
      <p:sp>
        <p:nvSpPr>
          <p:cNvPr id="5" name="TextBox 4">
            <a:extLst>
              <a:ext uri="{FF2B5EF4-FFF2-40B4-BE49-F238E27FC236}">
                <a16:creationId xmlns:a16="http://schemas.microsoft.com/office/drawing/2014/main" id="{862D7C71-F46E-B8CD-8F72-A6FB99ADD1A2}"/>
              </a:ext>
            </a:extLst>
          </p:cNvPr>
          <p:cNvSpPr txBox="1"/>
          <p:nvPr/>
        </p:nvSpPr>
        <p:spPr>
          <a:xfrm>
            <a:off x="1078523" y="4556369"/>
            <a:ext cx="502061" cy="307777"/>
          </a:xfrm>
          <a:prstGeom prst="rect">
            <a:avLst/>
          </a:prstGeom>
          <a:noFill/>
        </p:spPr>
        <p:txBody>
          <a:bodyPr wrap="none" rtlCol="0">
            <a:spAutoFit/>
          </a:bodyPr>
          <a:lstStyle/>
          <a:p>
            <a:r>
              <a:rPr lang="en-US" dirty="0"/>
              <a:t>(37)</a:t>
            </a:r>
          </a:p>
        </p:txBody>
      </p:sp>
    </p:spTree>
    <p:extLst>
      <p:ext uri="{BB962C8B-B14F-4D97-AF65-F5344CB8AC3E}">
        <p14:creationId xmlns:p14="http://schemas.microsoft.com/office/powerpoint/2010/main" val="285077268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825867" cy="477054"/>
          </a:xfrm>
          <a:prstGeom prst="rect">
            <a:avLst/>
          </a:prstGeom>
          <a:noFill/>
        </p:spPr>
        <p:txBody>
          <a:bodyPr wrap="none" rtlCol="0">
            <a:spAutoFit/>
          </a:bodyPr>
          <a:lstStyle/>
          <a:p>
            <a:r>
              <a:rPr lang="en-US" sz="2500" b="1" u="sng" dirty="0"/>
              <a:t>API:</a:t>
            </a:r>
          </a:p>
        </p:txBody>
      </p:sp>
      <p:sp>
        <p:nvSpPr>
          <p:cNvPr id="2" name="TextBox 1">
            <a:extLst>
              <a:ext uri="{FF2B5EF4-FFF2-40B4-BE49-F238E27FC236}">
                <a16:creationId xmlns:a16="http://schemas.microsoft.com/office/drawing/2014/main" id="{C5BDF932-C5F1-5EB6-1261-E7A598CBE8E1}"/>
              </a:ext>
            </a:extLst>
          </p:cNvPr>
          <p:cNvSpPr txBox="1"/>
          <p:nvPr/>
        </p:nvSpPr>
        <p:spPr>
          <a:xfrm>
            <a:off x="8760562" y="4801174"/>
            <a:ext cx="383438" cy="307777"/>
          </a:xfrm>
          <a:prstGeom prst="rect">
            <a:avLst/>
          </a:prstGeom>
          <a:noFill/>
        </p:spPr>
        <p:txBody>
          <a:bodyPr wrap="none" rtlCol="0">
            <a:spAutoFit/>
          </a:bodyPr>
          <a:lstStyle/>
          <a:p>
            <a:r>
              <a:rPr lang="en-US" dirty="0"/>
              <a:t>67</a:t>
            </a:r>
          </a:p>
        </p:txBody>
      </p:sp>
      <p:pic>
        <p:nvPicPr>
          <p:cNvPr id="6" name="Picture 5" descr="A screen shot of a computer code&#10;&#10;Description automatically generated">
            <a:extLst>
              <a:ext uri="{FF2B5EF4-FFF2-40B4-BE49-F238E27FC236}">
                <a16:creationId xmlns:a16="http://schemas.microsoft.com/office/drawing/2014/main" id="{E06511A7-1466-2FE5-BAB7-380B808B9E13}"/>
              </a:ext>
            </a:extLst>
          </p:cNvPr>
          <p:cNvPicPr>
            <a:picLocks noChangeAspect="1"/>
          </p:cNvPicPr>
          <p:nvPr/>
        </p:nvPicPr>
        <p:blipFill>
          <a:blip r:embed="rId3"/>
          <a:stretch>
            <a:fillRect/>
          </a:stretch>
        </p:blipFill>
        <p:spPr>
          <a:xfrm>
            <a:off x="1938337" y="257175"/>
            <a:ext cx="5267325" cy="4629150"/>
          </a:xfrm>
          <a:prstGeom prst="rect">
            <a:avLst/>
          </a:prstGeom>
        </p:spPr>
      </p:pic>
      <p:sp>
        <p:nvSpPr>
          <p:cNvPr id="5" name="TextBox 4">
            <a:extLst>
              <a:ext uri="{FF2B5EF4-FFF2-40B4-BE49-F238E27FC236}">
                <a16:creationId xmlns:a16="http://schemas.microsoft.com/office/drawing/2014/main" id="{1C9C9CD6-A050-B2D4-1AD9-8D0E099F6CD4}"/>
              </a:ext>
            </a:extLst>
          </p:cNvPr>
          <p:cNvSpPr txBox="1"/>
          <p:nvPr/>
        </p:nvSpPr>
        <p:spPr>
          <a:xfrm>
            <a:off x="1023815" y="4634523"/>
            <a:ext cx="502061" cy="307777"/>
          </a:xfrm>
          <a:prstGeom prst="rect">
            <a:avLst/>
          </a:prstGeom>
          <a:noFill/>
        </p:spPr>
        <p:txBody>
          <a:bodyPr wrap="none" rtlCol="0">
            <a:spAutoFit/>
          </a:bodyPr>
          <a:lstStyle/>
          <a:p>
            <a:r>
              <a:rPr lang="en-US" dirty="0"/>
              <a:t>(38)</a:t>
            </a:r>
          </a:p>
        </p:txBody>
      </p:sp>
    </p:spTree>
    <p:extLst>
      <p:ext uri="{BB962C8B-B14F-4D97-AF65-F5344CB8AC3E}">
        <p14:creationId xmlns:p14="http://schemas.microsoft.com/office/powerpoint/2010/main" val="31904419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825867" cy="477054"/>
          </a:xfrm>
          <a:prstGeom prst="rect">
            <a:avLst/>
          </a:prstGeom>
          <a:noFill/>
        </p:spPr>
        <p:txBody>
          <a:bodyPr wrap="none" rtlCol="0">
            <a:spAutoFit/>
          </a:bodyPr>
          <a:lstStyle/>
          <a:p>
            <a:r>
              <a:rPr lang="en-US" sz="2500" b="1" u="sng" dirty="0"/>
              <a:t>API:</a:t>
            </a:r>
          </a:p>
        </p:txBody>
      </p:sp>
      <p:sp>
        <p:nvSpPr>
          <p:cNvPr id="2" name="TextBox 1">
            <a:extLst>
              <a:ext uri="{FF2B5EF4-FFF2-40B4-BE49-F238E27FC236}">
                <a16:creationId xmlns:a16="http://schemas.microsoft.com/office/drawing/2014/main" id="{C5BDF932-C5F1-5EB6-1261-E7A598CBE8E1}"/>
              </a:ext>
            </a:extLst>
          </p:cNvPr>
          <p:cNvSpPr txBox="1"/>
          <p:nvPr/>
        </p:nvSpPr>
        <p:spPr>
          <a:xfrm>
            <a:off x="8760562" y="4801174"/>
            <a:ext cx="383438" cy="307777"/>
          </a:xfrm>
          <a:prstGeom prst="rect">
            <a:avLst/>
          </a:prstGeom>
          <a:noFill/>
        </p:spPr>
        <p:txBody>
          <a:bodyPr wrap="none" rtlCol="0">
            <a:spAutoFit/>
          </a:bodyPr>
          <a:lstStyle/>
          <a:p>
            <a:r>
              <a:rPr lang="en-US" dirty="0"/>
              <a:t>68</a:t>
            </a:r>
          </a:p>
        </p:txBody>
      </p:sp>
      <p:sp>
        <p:nvSpPr>
          <p:cNvPr id="5" name="TextBox 4">
            <a:extLst>
              <a:ext uri="{FF2B5EF4-FFF2-40B4-BE49-F238E27FC236}">
                <a16:creationId xmlns:a16="http://schemas.microsoft.com/office/drawing/2014/main" id="{22A17E09-E8FF-F8AA-77FB-D17285E5B3D0}"/>
              </a:ext>
            </a:extLst>
          </p:cNvPr>
          <p:cNvSpPr txBox="1"/>
          <p:nvPr/>
        </p:nvSpPr>
        <p:spPr>
          <a:xfrm>
            <a:off x="474829" y="689447"/>
            <a:ext cx="7233610" cy="3970318"/>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This code creates a web application using Flask to provide two APIs for predicting blood pressure and heart rate categories using pre-trained machine learning models. Key Components:</a:t>
            </a:r>
          </a:p>
          <a:p>
            <a:r>
              <a:rPr lang="en-US" sz="1800" dirty="0">
                <a:latin typeface="Calibri" panose="020F0502020204030204" pitchFamily="34" charset="0"/>
                <a:ea typeface="Calibri" panose="020F0502020204030204" pitchFamily="34" charset="0"/>
                <a:cs typeface="Calibri" panose="020F0502020204030204" pitchFamily="34" charset="0"/>
              </a:rPr>
              <a:t>1.Libraries and Initialization: Imports Flask, </a:t>
            </a:r>
            <a:r>
              <a:rPr lang="en-US" sz="1800" dirty="0" err="1">
                <a:latin typeface="Calibri" panose="020F0502020204030204" pitchFamily="34" charset="0"/>
                <a:ea typeface="Calibri" panose="020F0502020204030204" pitchFamily="34" charset="0"/>
                <a:cs typeface="Calibri" panose="020F0502020204030204" pitchFamily="34" charset="0"/>
              </a:rPr>
              <a:t>CORS,numpy</a:t>
            </a:r>
            <a:r>
              <a:rPr lang="en-US" sz="1800" dirty="0">
                <a:latin typeface="Calibri" panose="020F0502020204030204" pitchFamily="34" charset="0"/>
                <a:ea typeface="Calibri" panose="020F0502020204030204" pitchFamily="34" charset="0"/>
                <a:cs typeface="Calibri" panose="020F0502020204030204" pitchFamily="34" charset="0"/>
              </a:rPr>
              <a:t>, and </a:t>
            </a:r>
            <a:r>
              <a:rPr lang="en-US" sz="1800" dirty="0" err="1">
                <a:latin typeface="Calibri" panose="020F0502020204030204" pitchFamily="34" charset="0"/>
                <a:ea typeface="Calibri" panose="020F0502020204030204" pitchFamily="34" charset="0"/>
                <a:cs typeface="Calibri" panose="020F0502020204030204" pitchFamily="34" charset="0"/>
              </a:rPr>
              <a:t>joblib</a:t>
            </a:r>
            <a:r>
              <a:rPr lang="en-US" sz="1800" dirty="0">
                <a:latin typeface="Calibri" panose="020F0502020204030204" pitchFamily="34" charset="0"/>
                <a:ea typeface="Calibri" panose="020F0502020204030204" pitchFamily="34" charset="0"/>
                <a:cs typeface="Calibri" panose="020F0502020204030204" pitchFamily="34" charset="0"/>
              </a:rPr>
              <a:t>..Initializes the Flask app and enables CORS for cross-origin requests.                                                                                                                    2.Loading Models: Loads pre-trained SVM models for blood pressure (</a:t>
            </a:r>
            <a:r>
              <a:rPr lang="en-US" sz="1800" dirty="0" err="1">
                <a:latin typeface="Calibri" panose="020F0502020204030204" pitchFamily="34" charset="0"/>
                <a:ea typeface="Calibri" panose="020F0502020204030204" pitchFamily="34" charset="0"/>
                <a:cs typeface="Calibri" panose="020F0502020204030204" pitchFamily="34" charset="0"/>
              </a:rPr>
              <a:t>svm_model_bp</a:t>
            </a:r>
            <a:r>
              <a:rPr lang="en-US" sz="1800" dirty="0">
                <a:latin typeface="Calibri" panose="020F0502020204030204" pitchFamily="34" charset="0"/>
                <a:ea typeface="Calibri" panose="020F0502020204030204" pitchFamily="34" charset="0"/>
                <a:cs typeface="Calibri" panose="020F0502020204030204" pitchFamily="34" charset="0"/>
              </a:rPr>
              <a:t>) and heart rate (</a:t>
            </a:r>
            <a:r>
              <a:rPr lang="en-US" sz="1800" dirty="0" err="1">
                <a:latin typeface="Calibri" panose="020F0502020204030204" pitchFamily="34" charset="0"/>
                <a:ea typeface="Calibri" panose="020F0502020204030204" pitchFamily="34" charset="0"/>
                <a:cs typeface="Calibri" panose="020F0502020204030204" pitchFamily="34" charset="0"/>
              </a:rPr>
              <a:t>svm_model_hr</a:t>
            </a:r>
            <a:r>
              <a:rPr lang="en-US" sz="1800" dirty="0">
                <a:latin typeface="Calibri" panose="020F0502020204030204" pitchFamily="34" charset="0"/>
                <a:ea typeface="Calibri" panose="020F0502020204030204" pitchFamily="34" charset="0"/>
                <a:cs typeface="Calibri" panose="020F0502020204030204" pitchFamily="34" charset="0"/>
              </a:rPr>
              <a:t>) predictions using </a:t>
            </a:r>
            <a:r>
              <a:rPr lang="en-US" sz="1800" dirty="0" err="1">
                <a:latin typeface="Calibri" panose="020F0502020204030204" pitchFamily="34" charset="0"/>
                <a:ea typeface="Calibri" panose="020F0502020204030204" pitchFamily="34" charset="0"/>
                <a:cs typeface="Calibri" panose="020F0502020204030204" pitchFamily="34" charset="0"/>
              </a:rPr>
              <a:t>joblib</a:t>
            </a:r>
            <a:r>
              <a:rPr lang="en-US" sz="1800" dirty="0">
                <a:latin typeface="Calibri" panose="020F0502020204030204" pitchFamily="34" charset="0"/>
                <a:ea typeface="Calibri" panose="020F0502020204030204" pitchFamily="34" charset="0"/>
                <a:cs typeface="Calibri" panose="020F0502020204030204" pitchFamily="34" charset="0"/>
              </a:rPr>
              <a:t>.                                                                                                                      3.Defining Categories: Defines dictionaries and lists to map model outputs to human-readable categories for blood pressure and heart rate.                                                                                                                   4.Endpoints: /</a:t>
            </a:r>
            <a:r>
              <a:rPr lang="en-US" sz="1800" dirty="0" err="1">
                <a:latin typeface="Calibri" panose="020F0502020204030204" pitchFamily="34" charset="0"/>
                <a:ea typeface="Calibri" panose="020F0502020204030204" pitchFamily="34" charset="0"/>
                <a:cs typeface="Calibri" panose="020F0502020204030204" pitchFamily="34" charset="0"/>
              </a:rPr>
              <a:t>predict_blood_pressure</a:t>
            </a:r>
            <a:r>
              <a:rPr lang="en-US" sz="1800" dirty="0">
                <a:latin typeface="Calibri" panose="020F0502020204030204" pitchFamily="34" charset="0"/>
                <a:ea typeface="Calibri" panose="020F0502020204030204" pitchFamily="34" charset="0"/>
                <a:cs typeface="Calibri" panose="020F0502020204030204" pitchFamily="34" charset="0"/>
              </a:rPr>
              <a:t>: Accepts POST requests with form data (systolic and diastolic values), predicts the blood pressure category, and returns the result as JSON../</a:t>
            </a:r>
            <a:r>
              <a:rPr lang="en-US" sz="1800" dirty="0" err="1">
                <a:latin typeface="Calibri" panose="020F0502020204030204" pitchFamily="34" charset="0"/>
                <a:ea typeface="Calibri" panose="020F0502020204030204" pitchFamily="34" charset="0"/>
                <a:cs typeface="Calibri" panose="020F0502020204030204" pitchFamily="34" charset="0"/>
              </a:rPr>
              <a:t>predict_heart_rate</a:t>
            </a:r>
            <a:r>
              <a:rPr lang="en-US" sz="1800" dirty="0">
                <a:latin typeface="Calibri" panose="020F0502020204030204" pitchFamily="34" charset="0"/>
                <a:ea typeface="Calibri" panose="020F0502020204030204" pitchFamily="34" charset="0"/>
                <a:cs typeface="Calibri" panose="020F0502020204030204" pitchFamily="34" charset="0"/>
              </a:rPr>
              <a:t>: Accepts POST requests with JSON data (heart rate), predicts the heart rate category, and returns the result as JSON. It includes error handling for missing or invalid data. </a:t>
            </a:r>
          </a:p>
        </p:txBody>
      </p:sp>
    </p:spTree>
    <p:extLst>
      <p:ext uri="{BB962C8B-B14F-4D97-AF65-F5344CB8AC3E}">
        <p14:creationId xmlns:p14="http://schemas.microsoft.com/office/powerpoint/2010/main" val="2114790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72442"/>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474829" y="87629"/>
            <a:ext cx="825867" cy="477054"/>
          </a:xfrm>
          <a:prstGeom prst="rect">
            <a:avLst/>
          </a:prstGeom>
          <a:noFill/>
        </p:spPr>
        <p:txBody>
          <a:bodyPr wrap="none" rtlCol="0">
            <a:spAutoFit/>
          </a:bodyPr>
          <a:lstStyle/>
          <a:p>
            <a:r>
              <a:rPr lang="en-US" sz="2500" b="1" u="sng" dirty="0"/>
              <a:t>API:</a:t>
            </a:r>
          </a:p>
        </p:txBody>
      </p:sp>
      <p:sp>
        <p:nvSpPr>
          <p:cNvPr id="2" name="TextBox 1">
            <a:extLst>
              <a:ext uri="{FF2B5EF4-FFF2-40B4-BE49-F238E27FC236}">
                <a16:creationId xmlns:a16="http://schemas.microsoft.com/office/drawing/2014/main" id="{C5BDF932-C5F1-5EB6-1261-E7A598CBE8E1}"/>
              </a:ext>
            </a:extLst>
          </p:cNvPr>
          <p:cNvSpPr txBox="1"/>
          <p:nvPr/>
        </p:nvSpPr>
        <p:spPr>
          <a:xfrm>
            <a:off x="8789369" y="4835723"/>
            <a:ext cx="383438" cy="307777"/>
          </a:xfrm>
          <a:prstGeom prst="rect">
            <a:avLst/>
          </a:prstGeom>
          <a:noFill/>
        </p:spPr>
        <p:txBody>
          <a:bodyPr wrap="none" rtlCol="0">
            <a:spAutoFit/>
          </a:bodyPr>
          <a:lstStyle/>
          <a:p>
            <a:r>
              <a:rPr lang="en-US" dirty="0"/>
              <a:t>69</a:t>
            </a:r>
          </a:p>
        </p:txBody>
      </p:sp>
      <p:sp>
        <p:nvSpPr>
          <p:cNvPr id="5" name="TextBox 4">
            <a:extLst>
              <a:ext uri="{FF2B5EF4-FFF2-40B4-BE49-F238E27FC236}">
                <a16:creationId xmlns:a16="http://schemas.microsoft.com/office/drawing/2014/main" id="{3790DC44-DDE9-6E0E-D647-045E8CEB93C2}"/>
              </a:ext>
            </a:extLst>
          </p:cNvPr>
          <p:cNvSpPr txBox="1"/>
          <p:nvPr/>
        </p:nvSpPr>
        <p:spPr>
          <a:xfrm>
            <a:off x="617033" y="716569"/>
            <a:ext cx="6631260" cy="2585323"/>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Apps:</a:t>
            </a:r>
          </a:p>
          <a:p>
            <a:r>
              <a:rPr lang="en-US" sz="1800" dirty="0">
                <a:latin typeface="Calibri" panose="020F0502020204030204" pitchFamily="34" charset="0"/>
                <a:ea typeface="Calibri" panose="020F0502020204030204" pitchFamily="34" charset="0"/>
                <a:cs typeface="Calibri" panose="020F0502020204030204" pitchFamily="34" charset="0"/>
              </a:rPr>
              <a:t>Runs the Flask app in debug mode, accessible from any network interface.                                                                                                                         6.Example Usage:</a:t>
            </a:r>
          </a:p>
          <a:p>
            <a:r>
              <a:rPr lang="en-US" sz="1800" dirty="0">
                <a:latin typeface="Calibri" panose="020F0502020204030204" pitchFamily="34" charset="0"/>
                <a:ea typeface="Calibri" panose="020F0502020204030204" pitchFamily="34" charset="0"/>
                <a:cs typeface="Calibri" panose="020F0502020204030204" pitchFamily="34" charset="0"/>
              </a:rPr>
              <a:t>1.Blood Pressure </a:t>
            </a:r>
            <a:r>
              <a:rPr lang="en-US" sz="1800" dirty="0" err="1">
                <a:latin typeface="Calibri" panose="020F0502020204030204" pitchFamily="34" charset="0"/>
                <a:ea typeface="Calibri" panose="020F0502020204030204" pitchFamily="34" charset="0"/>
                <a:cs typeface="Calibri" panose="020F0502020204030204" pitchFamily="34" charset="0"/>
              </a:rPr>
              <a:t>Prediction:Send</a:t>
            </a:r>
            <a:r>
              <a:rPr lang="en-US" sz="1800" dirty="0">
                <a:latin typeface="Calibri" panose="020F0502020204030204" pitchFamily="34" charset="0"/>
                <a:ea typeface="Calibri" panose="020F0502020204030204" pitchFamily="34" charset="0"/>
                <a:cs typeface="Calibri" panose="020F0502020204030204" pitchFamily="34" charset="0"/>
              </a:rPr>
              <a:t> a POST request with systolic and diastolic values to /</a:t>
            </a:r>
            <a:r>
              <a:rPr lang="en-US" sz="1800" dirty="0" err="1">
                <a:latin typeface="Calibri" panose="020F0502020204030204" pitchFamily="34" charset="0"/>
                <a:ea typeface="Calibri" panose="020F0502020204030204" pitchFamily="34" charset="0"/>
                <a:cs typeface="Calibri" panose="020F0502020204030204" pitchFamily="34" charset="0"/>
              </a:rPr>
              <a:t>predict_blood_pressure</a:t>
            </a:r>
            <a:r>
              <a:rPr lang="en-US" sz="1800" dirty="0">
                <a:latin typeface="Calibri" panose="020F0502020204030204" pitchFamily="34" charset="0"/>
                <a:ea typeface="Calibri" panose="020F0502020204030204" pitchFamily="34" charset="0"/>
                <a:cs typeface="Calibri" panose="020F0502020204030204" pitchFamily="34" charset="0"/>
              </a:rPr>
              <a:t> and receive the predicted category.                                                                                                                            2.Heart Rate </a:t>
            </a:r>
            <a:r>
              <a:rPr lang="en-US" sz="1800" dirty="0" err="1">
                <a:latin typeface="Calibri" panose="020F0502020204030204" pitchFamily="34" charset="0"/>
                <a:ea typeface="Calibri" panose="020F0502020204030204" pitchFamily="34" charset="0"/>
                <a:cs typeface="Calibri" panose="020F0502020204030204" pitchFamily="34" charset="0"/>
              </a:rPr>
              <a:t>Prediction:Send</a:t>
            </a:r>
            <a:r>
              <a:rPr lang="en-US" sz="1800" dirty="0">
                <a:latin typeface="Calibri" panose="020F0502020204030204" pitchFamily="34" charset="0"/>
                <a:ea typeface="Calibri" panose="020F0502020204030204" pitchFamily="34" charset="0"/>
                <a:cs typeface="Calibri" panose="020F0502020204030204" pitchFamily="34" charset="0"/>
              </a:rPr>
              <a:t> a POST request with heart rate value to /</a:t>
            </a:r>
            <a:r>
              <a:rPr lang="en-US" sz="1800" dirty="0" err="1">
                <a:latin typeface="Calibri" panose="020F0502020204030204" pitchFamily="34" charset="0"/>
                <a:ea typeface="Calibri" panose="020F0502020204030204" pitchFamily="34" charset="0"/>
                <a:cs typeface="Calibri" panose="020F0502020204030204" pitchFamily="34" charset="0"/>
              </a:rPr>
              <a:t>predict_heart_rate</a:t>
            </a:r>
            <a:r>
              <a:rPr lang="en-US" sz="1800" dirty="0">
                <a:latin typeface="Calibri" panose="020F0502020204030204" pitchFamily="34" charset="0"/>
                <a:ea typeface="Calibri" panose="020F0502020204030204" pitchFamily="34" charset="0"/>
                <a:cs typeface="Calibri" panose="020F0502020204030204" pitchFamily="34" charset="0"/>
              </a:rPr>
              <a:t> and receive the predicted category.</a:t>
            </a:r>
          </a:p>
        </p:txBody>
      </p:sp>
    </p:spTree>
    <p:extLst>
      <p:ext uri="{BB962C8B-B14F-4D97-AF65-F5344CB8AC3E}">
        <p14:creationId xmlns:p14="http://schemas.microsoft.com/office/powerpoint/2010/main" val="33088632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3">
            <a:alphaModFix/>
          </a:blip>
          <a:srcRect/>
          <a:stretch/>
        </p:blipFill>
        <p:spPr>
          <a:xfrm>
            <a:off x="256507" y="298046"/>
            <a:ext cx="8277894" cy="4547408"/>
          </a:xfrm>
          <a:prstGeom prst="rect">
            <a:avLst/>
          </a:prstGeom>
          <a:noFill/>
          <a:ln>
            <a:noFill/>
          </a:ln>
        </p:spPr>
      </p:pic>
      <p:sp>
        <p:nvSpPr>
          <p:cNvPr id="167" name="Google Shape;167;p27"/>
          <p:cNvSpPr txBox="1">
            <a:spLocks noGrp="1"/>
          </p:cNvSpPr>
          <p:nvPr>
            <p:ph type="title"/>
          </p:nvPr>
        </p:nvSpPr>
        <p:spPr>
          <a:xfrm>
            <a:off x="609599" y="414388"/>
            <a:ext cx="2308302"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a:latin typeface="Fira Sans Extra Condensed"/>
                <a:ea typeface="Fira Sans Extra Condensed"/>
                <a:cs typeface="Fira Sans Extra Condensed"/>
                <a:sym typeface="Fira Sans Extra Condensed"/>
              </a:rPr>
              <a:t>Introduction:</a:t>
            </a:r>
            <a:r>
              <a:rPr lang="en-US" sz="3000" u="sng"/>
              <a:t> </a:t>
            </a:r>
            <a:endParaRPr/>
          </a:p>
        </p:txBody>
      </p:sp>
      <p:pic>
        <p:nvPicPr>
          <p:cNvPr id="168" name="Google Shape;168;p27"/>
          <p:cNvPicPr preferRelativeResize="0"/>
          <p:nvPr/>
        </p:nvPicPr>
        <p:blipFill rotWithShape="1">
          <a:blip r:embed="rId4">
            <a:alphaModFix amt="35000"/>
          </a:blip>
          <a:srcRect/>
          <a:stretch/>
        </p:blipFill>
        <p:spPr>
          <a:xfrm>
            <a:off x="6703681" y="1331311"/>
            <a:ext cx="1898542" cy="3395766"/>
          </a:xfrm>
          <a:prstGeom prst="rect">
            <a:avLst/>
          </a:prstGeom>
          <a:noFill/>
          <a:ln>
            <a:noFill/>
          </a:ln>
        </p:spPr>
      </p:pic>
      <p:sp>
        <p:nvSpPr>
          <p:cNvPr id="169" name="Google Shape;169;p27"/>
          <p:cNvSpPr txBox="1"/>
          <p:nvPr/>
        </p:nvSpPr>
        <p:spPr>
          <a:xfrm>
            <a:off x="499963" y="1055018"/>
            <a:ext cx="6203718" cy="3631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100" b="0" i="0" u="none" strike="noStrike" cap="none" dirty="0">
                <a:solidFill>
                  <a:srgbClr val="000000"/>
                </a:solidFill>
                <a:latin typeface="Cambria"/>
                <a:ea typeface="Cambria"/>
                <a:cs typeface="Cambria"/>
                <a:sym typeface="Cambria"/>
              </a:rPr>
              <a:t>Nursing profession has evolved to keep pace with scientific, cultural, and technological advancements in the field of healthcare. It has also played a crucial role in educating the community about disease prevention. As a result, nursing has become a profession with various specializations and diverse roles in providing healthcare and assistance to individuals and communities.</a:t>
            </a: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Cambria"/>
              <a:ea typeface="Cambria"/>
              <a:cs typeface="Cambria"/>
              <a:sym typeface="Cambria"/>
            </a:endParaRPr>
          </a:p>
        </p:txBody>
      </p:sp>
      <p:sp>
        <p:nvSpPr>
          <p:cNvPr id="170" name="Google Shape;170;p27"/>
          <p:cNvSpPr txBox="1"/>
          <p:nvPr/>
        </p:nvSpPr>
        <p:spPr>
          <a:xfrm>
            <a:off x="8670045" y="4638907"/>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a:t>7</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226849" y="150467"/>
            <a:ext cx="8526037"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807720" y="274320"/>
            <a:ext cx="1733167" cy="861774"/>
          </a:xfrm>
          <a:prstGeom prst="rect">
            <a:avLst/>
          </a:prstGeom>
          <a:noFill/>
        </p:spPr>
        <p:txBody>
          <a:bodyPr wrap="none" rtlCol="0">
            <a:spAutoFit/>
          </a:bodyPr>
          <a:lstStyle/>
          <a:p>
            <a:r>
              <a:rPr lang="en-US" sz="2500" b="1" u="sng" dirty="0"/>
              <a:t>Back-end:</a:t>
            </a:r>
          </a:p>
          <a:p>
            <a:endParaRPr lang="en-US" sz="2500" b="1" u="sng" dirty="0"/>
          </a:p>
        </p:txBody>
      </p:sp>
      <p:pic>
        <p:nvPicPr>
          <p:cNvPr id="7" name="Picture 6" descr="A computer screen with text&#10;&#10;Description automatically generated">
            <a:extLst>
              <a:ext uri="{FF2B5EF4-FFF2-40B4-BE49-F238E27FC236}">
                <a16:creationId xmlns:a16="http://schemas.microsoft.com/office/drawing/2014/main" id="{8C5DA7B7-7823-6698-DD25-76377DFA3857}"/>
              </a:ext>
            </a:extLst>
          </p:cNvPr>
          <p:cNvPicPr>
            <a:picLocks noChangeAspect="1"/>
          </p:cNvPicPr>
          <p:nvPr/>
        </p:nvPicPr>
        <p:blipFill>
          <a:blip r:embed="rId3"/>
          <a:stretch>
            <a:fillRect/>
          </a:stretch>
        </p:blipFill>
        <p:spPr>
          <a:xfrm>
            <a:off x="4654133" y="2105039"/>
            <a:ext cx="4357339" cy="2266950"/>
          </a:xfrm>
          <a:prstGeom prst="rect">
            <a:avLst/>
          </a:prstGeom>
        </p:spPr>
      </p:pic>
      <p:sp>
        <p:nvSpPr>
          <p:cNvPr id="2" name="TextBox 1">
            <a:extLst>
              <a:ext uri="{FF2B5EF4-FFF2-40B4-BE49-F238E27FC236}">
                <a16:creationId xmlns:a16="http://schemas.microsoft.com/office/drawing/2014/main" id="{9A326516-E1E6-49EE-EE21-4730A1682042}"/>
              </a:ext>
            </a:extLst>
          </p:cNvPr>
          <p:cNvSpPr txBox="1"/>
          <p:nvPr/>
        </p:nvSpPr>
        <p:spPr>
          <a:xfrm>
            <a:off x="8760562" y="4827063"/>
            <a:ext cx="383438" cy="307777"/>
          </a:xfrm>
          <a:prstGeom prst="rect">
            <a:avLst/>
          </a:prstGeom>
          <a:noFill/>
        </p:spPr>
        <p:txBody>
          <a:bodyPr wrap="none" rtlCol="0">
            <a:spAutoFit/>
          </a:bodyPr>
          <a:lstStyle/>
          <a:p>
            <a:r>
              <a:rPr lang="en-US" dirty="0"/>
              <a:t>70</a:t>
            </a:r>
          </a:p>
        </p:txBody>
      </p:sp>
      <p:sp>
        <p:nvSpPr>
          <p:cNvPr id="5" name="TextBox 4">
            <a:extLst>
              <a:ext uri="{FF2B5EF4-FFF2-40B4-BE49-F238E27FC236}">
                <a16:creationId xmlns:a16="http://schemas.microsoft.com/office/drawing/2014/main" id="{F4A76676-DDCE-B599-EA3E-FE4B111FA89F}"/>
              </a:ext>
            </a:extLst>
          </p:cNvPr>
          <p:cNvSpPr txBox="1"/>
          <p:nvPr/>
        </p:nvSpPr>
        <p:spPr>
          <a:xfrm>
            <a:off x="485435" y="832054"/>
            <a:ext cx="4242873" cy="2862322"/>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a:t>
            </a:r>
            <a:r>
              <a:rPr lang="en-US" sz="1800" dirty="0" err="1">
                <a:latin typeface="Calibri" panose="020F0502020204030204" pitchFamily="34" charset="0"/>
                <a:ea typeface="Calibri" panose="020F0502020204030204" pitchFamily="34" charset="0"/>
                <a:cs typeface="Calibri" panose="020F0502020204030204" pitchFamily="34" charset="0"/>
              </a:rPr>
              <a:t>Explaine</a:t>
            </a:r>
            <a:r>
              <a:rPr lang="en-US" sz="1800" dirty="0">
                <a:latin typeface="Calibri" panose="020F0502020204030204" pitchFamily="34" charset="0"/>
                <a:ea typeface="Calibri" panose="020F0502020204030204" pitchFamily="34" charset="0"/>
                <a:cs typeface="Calibri" panose="020F0502020204030204" pitchFamily="34" charset="0"/>
              </a:rPr>
              <a:t> changes in the authentication state using Firebase , in a Flutter application. When the authentication state changes, it prints a message indicating whether a user is signed in or signed out, and then runs the app.</a:t>
            </a:r>
          </a:p>
          <a:p>
            <a:r>
              <a:rPr lang="en-US" sz="1800" dirty="0">
                <a:latin typeface="Calibri" panose="020F0502020204030204" pitchFamily="34" charset="0"/>
                <a:ea typeface="Calibri" panose="020F0502020204030204" pitchFamily="34" charset="0"/>
                <a:cs typeface="Calibri" panose="020F0502020204030204" pitchFamily="34" charset="0"/>
              </a:rPr>
              <a:t>-Helps the user for identity changes,  method returns a stream of user states, which triggers every time there is a change in the user's sign-in state.</a:t>
            </a:r>
          </a:p>
        </p:txBody>
      </p:sp>
      <p:sp>
        <p:nvSpPr>
          <p:cNvPr id="6" name="TextBox 5">
            <a:extLst>
              <a:ext uri="{FF2B5EF4-FFF2-40B4-BE49-F238E27FC236}">
                <a16:creationId xmlns:a16="http://schemas.microsoft.com/office/drawing/2014/main" id="{65BAA87B-1D03-1E6F-A3A7-6DB8563DF185}"/>
              </a:ext>
            </a:extLst>
          </p:cNvPr>
          <p:cNvSpPr txBox="1"/>
          <p:nvPr/>
        </p:nvSpPr>
        <p:spPr>
          <a:xfrm>
            <a:off x="4407877" y="4306277"/>
            <a:ext cx="502061" cy="307777"/>
          </a:xfrm>
          <a:prstGeom prst="rect">
            <a:avLst/>
          </a:prstGeom>
          <a:noFill/>
        </p:spPr>
        <p:txBody>
          <a:bodyPr wrap="none" rtlCol="0">
            <a:spAutoFit/>
          </a:bodyPr>
          <a:lstStyle/>
          <a:p>
            <a:r>
              <a:rPr lang="en-US" dirty="0"/>
              <a:t>(39)</a:t>
            </a:r>
          </a:p>
        </p:txBody>
      </p:sp>
    </p:spTree>
    <p:extLst>
      <p:ext uri="{BB962C8B-B14F-4D97-AF65-F5344CB8AC3E}">
        <p14:creationId xmlns:p14="http://schemas.microsoft.com/office/powerpoint/2010/main" val="40068694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807720" y="274320"/>
            <a:ext cx="1733167" cy="477054"/>
          </a:xfrm>
          <a:prstGeom prst="rect">
            <a:avLst/>
          </a:prstGeom>
          <a:noFill/>
        </p:spPr>
        <p:txBody>
          <a:bodyPr wrap="none" rtlCol="0">
            <a:spAutoFit/>
          </a:bodyPr>
          <a:lstStyle/>
          <a:p>
            <a:r>
              <a:rPr lang="en-US" sz="2500" b="1" u="sng" dirty="0"/>
              <a:t>Back-end:</a:t>
            </a:r>
          </a:p>
        </p:txBody>
      </p:sp>
      <p:pic>
        <p:nvPicPr>
          <p:cNvPr id="5" name="Picture 4" descr="A screen shot of a computer program&#10;&#10;Description automatically generated">
            <a:extLst>
              <a:ext uri="{FF2B5EF4-FFF2-40B4-BE49-F238E27FC236}">
                <a16:creationId xmlns:a16="http://schemas.microsoft.com/office/drawing/2014/main" id="{3AB5797D-29FA-E85E-BC75-38E8859E3632}"/>
              </a:ext>
            </a:extLst>
          </p:cNvPr>
          <p:cNvPicPr>
            <a:picLocks noChangeAspect="1"/>
          </p:cNvPicPr>
          <p:nvPr/>
        </p:nvPicPr>
        <p:blipFill>
          <a:blip r:embed="rId3"/>
          <a:stretch>
            <a:fillRect/>
          </a:stretch>
        </p:blipFill>
        <p:spPr>
          <a:xfrm>
            <a:off x="4316347" y="274320"/>
            <a:ext cx="4097305" cy="4686786"/>
          </a:xfrm>
          <a:prstGeom prst="rect">
            <a:avLst/>
          </a:prstGeom>
        </p:spPr>
      </p:pic>
      <p:sp>
        <p:nvSpPr>
          <p:cNvPr id="2" name="TextBox 1">
            <a:extLst>
              <a:ext uri="{FF2B5EF4-FFF2-40B4-BE49-F238E27FC236}">
                <a16:creationId xmlns:a16="http://schemas.microsoft.com/office/drawing/2014/main" id="{D1016502-34F2-EA9A-5E22-513D3BCC0B02}"/>
              </a:ext>
            </a:extLst>
          </p:cNvPr>
          <p:cNvSpPr txBox="1"/>
          <p:nvPr/>
        </p:nvSpPr>
        <p:spPr>
          <a:xfrm>
            <a:off x="8806339" y="4835723"/>
            <a:ext cx="383438" cy="307777"/>
          </a:xfrm>
          <a:prstGeom prst="rect">
            <a:avLst/>
          </a:prstGeom>
          <a:noFill/>
        </p:spPr>
        <p:txBody>
          <a:bodyPr wrap="none" rtlCol="0">
            <a:spAutoFit/>
          </a:bodyPr>
          <a:lstStyle/>
          <a:p>
            <a:r>
              <a:rPr lang="en-US" dirty="0"/>
              <a:t>71</a:t>
            </a:r>
          </a:p>
        </p:txBody>
      </p:sp>
      <p:sp>
        <p:nvSpPr>
          <p:cNvPr id="6" name="TextBox 5">
            <a:extLst>
              <a:ext uri="{FF2B5EF4-FFF2-40B4-BE49-F238E27FC236}">
                <a16:creationId xmlns:a16="http://schemas.microsoft.com/office/drawing/2014/main" id="{46680C35-6178-5142-8647-C9891C1B2D41}"/>
              </a:ext>
            </a:extLst>
          </p:cNvPr>
          <p:cNvSpPr txBox="1"/>
          <p:nvPr/>
        </p:nvSpPr>
        <p:spPr>
          <a:xfrm>
            <a:off x="654204" y="906966"/>
            <a:ext cx="3077737" cy="923330"/>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Firebase Options for each supported platform (web, </a:t>
            </a:r>
            <a:r>
              <a:rPr lang="en-US" sz="1800" dirty="0" err="1">
                <a:latin typeface="Calibri" panose="020F0502020204030204" pitchFamily="34" charset="0"/>
                <a:ea typeface="Calibri" panose="020F0502020204030204" pitchFamily="34" charset="0"/>
                <a:cs typeface="Calibri" panose="020F0502020204030204" pitchFamily="34" charset="0"/>
              </a:rPr>
              <a:t>android,ios,macos</a:t>
            </a:r>
            <a:r>
              <a:rPr lang="en-US" sz="1800" dirty="0">
                <a:latin typeface="Calibri" panose="020F0502020204030204" pitchFamily="34" charset="0"/>
                <a:ea typeface="Calibri" panose="020F0502020204030204" pitchFamily="34" charset="0"/>
                <a:cs typeface="Calibri" panose="020F0502020204030204" pitchFamily="34" charset="0"/>
              </a:rPr>
              <a:t>, windows).</a:t>
            </a:r>
          </a:p>
        </p:txBody>
      </p:sp>
      <p:sp>
        <p:nvSpPr>
          <p:cNvPr id="7" name="TextBox 6">
            <a:extLst>
              <a:ext uri="{FF2B5EF4-FFF2-40B4-BE49-F238E27FC236}">
                <a16:creationId xmlns:a16="http://schemas.microsoft.com/office/drawing/2014/main" id="{A9E3C785-ED34-5093-1DAB-814634AE2042}"/>
              </a:ext>
            </a:extLst>
          </p:cNvPr>
          <p:cNvSpPr txBox="1"/>
          <p:nvPr/>
        </p:nvSpPr>
        <p:spPr>
          <a:xfrm>
            <a:off x="3868973" y="4681834"/>
            <a:ext cx="502061" cy="307777"/>
          </a:xfrm>
          <a:prstGeom prst="rect">
            <a:avLst/>
          </a:prstGeom>
          <a:noFill/>
        </p:spPr>
        <p:txBody>
          <a:bodyPr wrap="none" rtlCol="0">
            <a:spAutoFit/>
          </a:bodyPr>
          <a:lstStyle/>
          <a:p>
            <a:r>
              <a:rPr lang="en-US" dirty="0"/>
              <a:t>(40)</a:t>
            </a:r>
          </a:p>
        </p:txBody>
      </p:sp>
    </p:spTree>
    <p:extLst>
      <p:ext uri="{BB962C8B-B14F-4D97-AF65-F5344CB8AC3E}">
        <p14:creationId xmlns:p14="http://schemas.microsoft.com/office/powerpoint/2010/main" val="10754127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807720" y="274320"/>
            <a:ext cx="1733167" cy="477054"/>
          </a:xfrm>
          <a:prstGeom prst="rect">
            <a:avLst/>
          </a:prstGeom>
          <a:noFill/>
        </p:spPr>
        <p:txBody>
          <a:bodyPr wrap="none" rtlCol="0">
            <a:spAutoFit/>
          </a:bodyPr>
          <a:lstStyle/>
          <a:p>
            <a:r>
              <a:rPr lang="en-US" sz="2500" b="1" u="sng" dirty="0"/>
              <a:t>Back-end:</a:t>
            </a:r>
          </a:p>
        </p:txBody>
      </p:sp>
      <p:pic>
        <p:nvPicPr>
          <p:cNvPr id="5" name="Picture 4" descr="A screen shot of a computer program&#10;&#10;Description automatically generated">
            <a:extLst>
              <a:ext uri="{FF2B5EF4-FFF2-40B4-BE49-F238E27FC236}">
                <a16:creationId xmlns:a16="http://schemas.microsoft.com/office/drawing/2014/main" id="{DD97FC21-F098-6C03-24CD-A169BE2D182A}"/>
              </a:ext>
            </a:extLst>
          </p:cNvPr>
          <p:cNvPicPr>
            <a:picLocks noChangeAspect="1"/>
          </p:cNvPicPr>
          <p:nvPr/>
        </p:nvPicPr>
        <p:blipFill>
          <a:blip r:embed="rId3"/>
          <a:stretch>
            <a:fillRect/>
          </a:stretch>
        </p:blipFill>
        <p:spPr>
          <a:xfrm>
            <a:off x="3545989" y="280633"/>
            <a:ext cx="4790291" cy="4650473"/>
          </a:xfrm>
          <a:prstGeom prst="rect">
            <a:avLst/>
          </a:prstGeom>
        </p:spPr>
      </p:pic>
      <p:sp>
        <p:nvSpPr>
          <p:cNvPr id="2" name="TextBox 1">
            <a:extLst>
              <a:ext uri="{FF2B5EF4-FFF2-40B4-BE49-F238E27FC236}">
                <a16:creationId xmlns:a16="http://schemas.microsoft.com/office/drawing/2014/main" id="{16828697-EFA2-C936-0699-2EDB36A228EE}"/>
              </a:ext>
            </a:extLst>
          </p:cNvPr>
          <p:cNvSpPr txBox="1"/>
          <p:nvPr/>
        </p:nvSpPr>
        <p:spPr>
          <a:xfrm>
            <a:off x="8801100" y="4835723"/>
            <a:ext cx="383438" cy="307777"/>
          </a:xfrm>
          <a:prstGeom prst="rect">
            <a:avLst/>
          </a:prstGeom>
          <a:noFill/>
        </p:spPr>
        <p:txBody>
          <a:bodyPr wrap="none" rtlCol="0">
            <a:spAutoFit/>
          </a:bodyPr>
          <a:lstStyle/>
          <a:p>
            <a:r>
              <a:rPr lang="en-US" dirty="0"/>
              <a:t>72</a:t>
            </a:r>
          </a:p>
        </p:txBody>
      </p:sp>
      <p:sp>
        <p:nvSpPr>
          <p:cNvPr id="6" name="TextBox 5">
            <a:extLst>
              <a:ext uri="{FF2B5EF4-FFF2-40B4-BE49-F238E27FC236}">
                <a16:creationId xmlns:a16="http://schemas.microsoft.com/office/drawing/2014/main" id="{CFAF5992-04D4-3710-9682-A805B7CB2E82}"/>
              </a:ext>
            </a:extLst>
          </p:cNvPr>
          <p:cNvSpPr txBox="1"/>
          <p:nvPr/>
        </p:nvSpPr>
        <p:spPr>
          <a:xfrm>
            <a:off x="399205" y="996175"/>
            <a:ext cx="2948641" cy="2585323"/>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Each platform (web, android, IOS, MACOS, windows) has a Firebase Options configuration which includes parameters like </a:t>
            </a:r>
            <a:r>
              <a:rPr lang="en-US" sz="1800" dirty="0" err="1">
                <a:latin typeface="Calibri" panose="020F0502020204030204" pitchFamily="34" charset="0"/>
                <a:ea typeface="Calibri" panose="020F0502020204030204" pitchFamily="34" charset="0"/>
                <a:cs typeface="Calibri" panose="020F0502020204030204" pitchFamily="34" charset="0"/>
              </a:rPr>
              <a:t>api</a:t>
            </a:r>
            <a:r>
              <a:rPr lang="en-US" sz="1800" dirty="0">
                <a:latin typeface="Calibri" panose="020F0502020204030204" pitchFamily="34" charset="0"/>
                <a:ea typeface="Calibri" panose="020F0502020204030204" pitchFamily="34" charset="0"/>
                <a:cs typeface="Calibri" panose="020F0502020204030204" pitchFamily="34" charset="0"/>
              </a:rPr>
              <a:t> Key, </a:t>
            </a:r>
            <a:r>
              <a:rPr lang="en-US" sz="1800" dirty="0" err="1">
                <a:latin typeface="Calibri" panose="020F0502020204030204" pitchFamily="34" charset="0"/>
                <a:ea typeface="Calibri" panose="020F0502020204030204" pitchFamily="34" charset="0"/>
                <a:cs typeface="Calibri" panose="020F0502020204030204" pitchFamily="34" charset="0"/>
              </a:rPr>
              <a:t>authDomain</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projectId</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storageBucket</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messagingSenderId</a:t>
            </a:r>
            <a:r>
              <a:rPr lang="en-US" sz="1800" dirty="0">
                <a:latin typeface="Calibri" panose="020F0502020204030204" pitchFamily="34" charset="0"/>
                <a:ea typeface="Calibri" panose="020F0502020204030204" pitchFamily="34" charset="0"/>
                <a:cs typeface="Calibri" panose="020F0502020204030204" pitchFamily="34" charset="0"/>
              </a:rPr>
              <a:t>, </a:t>
            </a:r>
            <a:r>
              <a:rPr lang="en-US" sz="1800" dirty="0" err="1">
                <a:latin typeface="Calibri" panose="020F0502020204030204" pitchFamily="34" charset="0"/>
                <a:ea typeface="Calibri" panose="020F0502020204030204" pitchFamily="34" charset="0"/>
                <a:cs typeface="Calibri" panose="020F0502020204030204" pitchFamily="34" charset="0"/>
              </a:rPr>
              <a:t>appId</a:t>
            </a:r>
            <a:r>
              <a:rPr lang="en-US" sz="1800" dirty="0">
                <a:latin typeface="Calibri" panose="020F0502020204030204" pitchFamily="34" charset="0"/>
                <a:ea typeface="Calibri" panose="020F0502020204030204" pitchFamily="34" charset="0"/>
                <a:cs typeface="Calibri" panose="020F0502020204030204" pitchFamily="34" charset="0"/>
              </a:rPr>
              <a:t>, and for web </a:t>
            </a:r>
            <a:r>
              <a:rPr lang="en-US" sz="1800" dirty="0" err="1">
                <a:latin typeface="Calibri" panose="020F0502020204030204" pitchFamily="34" charset="0"/>
                <a:ea typeface="Calibri" panose="020F0502020204030204" pitchFamily="34" charset="0"/>
                <a:cs typeface="Calibri" panose="020F0502020204030204" pitchFamily="34" charset="0"/>
              </a:rPr>
              <a:t>measurementId</a:t>
            </a:r>
            <a:r>
              <a:rPr lang="en-US" sz="1800" dirty="0">
                <a:latin typeface="Calibri" panose="020F0502020204030204" pitchFamily="34" charset="0"/>
                <a:ea typeface="Calibri" panose="020F0502020204030204" pitchFamily="34" charset="0"/>
                <a:cs typeface="Calibri" panose="020F0502020204030204" pitchFamily="34" charset="0"/>
              </a:rPr>
              <a:t>.</a:t>
            </a:r>
          </a:p>
        </p:txBody>
      </p:sp>
      <p:sp>
        <p:nvSpPr>
          <p:cNvPr id="7" name="TextBox 6">
            <a:extLst>
              <a:ext uri="{FF2B5EF4-FFF2-40B4-BE49-F238E27FC236}">
                <a16:creationId xmlns:a16="http://schemas.microsoft.com/office/drawing/2014/main" id="{72C981D9-D0C0-7013-0D2A-79CBD4D6D0F0}"/>
              </a:ext>
            </a:extLst>
          </p:cNvPr>
          <p:cNvSpPr txBox="1"/>
          <p:nvPr/>
        </p:nvSpPr>
        <p:spPr>
          <a:xfrm>
            <a:off x="3057595" y="4555090"/>
            <a:ext cx="502061" cy="307777"/>
          </a:xfrm>
          <a:prstGeom prst="rect">
            <a:avLst/>
          </a:prstGeom>
          <a:noFill/>
        </p:spPr>
        <p:txBody>
          <a:bodyPr wrap="none" rtlCol="0">
            <a:spAutoFit/>
          </a:bodyPr>
          <a:lstStyle/>
          <a:p>
            <a:r>
              <a:rPr lang="en-US" dirty="0"/>
              <a:t>(41)</a:t>
            </a:r>
          </a:p>
        </p:txBody>
      </p:sp>
    </p:spTree>
    <p:extLst>
      <p:ext uri="{BB962C8B-B14F-4D97-AF65-F5344CB8AC3E}">
        <p14:creationId xmlns:p14="http://schemas.microsoft.com/office/powerpoint/2010/main" val="18409205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807720" y="274320"/>
            <a:ext cx="1733167" cy="477054"/>
          </a:xfrm>
          <a:prstGeom prst="rect">
            <a:avLst/>
          </a:prstGeom>
          <a:noFill/>
        </p:spPr>
        <p:txBody>
          <a:bodyPr wrap="none" rtlCol="0">
            <a:spAutoFit/>
          </a:bodyPr>
          <a:lstStyle/>
          <a:p>
            <a:r>
              <a:rPr lang="en-US" sz="2500" b="1" u="sng" dirty="0"/>
              <a:t>Back-end:</a:t>
            </a:r>
          </a:p>
        </p:txBody>
      </p:sp>
      <p:sp>
        <p:nvSpPr>
          <p:cNvPr id="2" name="TextBox 1">
            <a:extLst>
              <a:ext uri="{FF2B5EF4-FFF2-40B4-BE49-F238E27FC236}">
                <a16:creationId xmlns:a16="http://schemas.microsoft.com/office/drawing/2014/main" id="{16828697-EFA2-C936-0699-2EDB36A228EE}"/>
              </a:ext>
            </a:extLst>
          </p:cNvPr>
          <p:cNvSpPr txBox="1"/>
          <p:nvPr/>
        </p:nvSpPr>
        <p:spPr>
          <a:xfrm>
            <a:off x="8801100" y="4835723"/>
            <a:ext cx="383438" cy="307777"/>
          </a:xfrm>
          <a:prstGeom prst="rect">
            <a:avLst/>
          </a:prstGeom>
          <a:noFill/>
        </p:spPr>
        <p:txBody>
          <a:bodyPr wrap="none" rtlCol="0">
            <a:spAutoFit/>
          </a:bodyPr>
          <a:lstStyle/>
          <a:p>
            <a:r>
              <a:rPr lang="en-US" dirty="0"/>
              <a:t>73</a:t>
            </a:r>
          </a:p>
        </p:txBody>
      </p:sp>
      <p:sp>
        <p:nvSpPr>
          <p:cNvPr id="6" name="TextBox 5">
            <a:extLst>
              <a:ext uri="{FF2B5EF4-FFF2-40B4-BE49-F238E27FC236}">
                <a16:creationId xmlns:a16="http://schemas.microsoft.com/office/drawing/2014/main" id="{CFAF5992-04D4-3710-9682-A805B7CB2E82}"/>
              </a:ext>
            </a:extLst>
          </p:cNvPr>
          <p:cNvSpPr txBox="1"/>
          <p:nvPr/>
        </p:nvSpPr>
        <p:spPr>
          <a:xfrm>
            <a:off x="485435" y="871247"/>
            <a:ext cx="3169185" cy="3416320"/>
          </a:xfrm>
          <a:prstGeom prst="rect">
            <a:avLst/>
          </a:prstGeom>
          <a:noFill/>
        </p:spPr>
        <p:txBody>
          <a:bodyPr wrap="square" rtlCol="0">
            <a:spAutoFit/>
          </a:bodyPr>
          <a:lstStyle/>
          <a:p>
            <a:r>
              <a:rPr lang="en-US" sz="1800" dirty="0">
                <a:latin typeface="Calibri" panose="020F0502020204030204" pitchFamily="34" charset="0"/>
                <a:ea typeface="Calibri" panose="020F0502020204030204" pitchFamily="34" charset="0"/>
                <a:cs typeface="Calibri" panose="020F0502020204030204" pitchFamily="34" charset="0"/>
              </a:rPr>
              <a:t>heart-Rate: update and retrieve the heart rate, takes a user Id and a heart-Rate as parameters and  updates the document in the users collection with the given user Id, It sets the heart-Rate and last Updated ,and We used another Field to record the timestamp of the update, If happen error occurs during the update, it catches the exception and prints an error message.</a:t>
            </a:r>
          </a:p>
        </p:txBody>
      </p:sp>
      <p:pic>
        <p:nvPicPr>
          <p:cNvPr id="8" name="Picture 7" descr="A screen shot of a computer&#10;&#10;Description automatically generated">
            <a:extLst>
              <a:ext uri="{FF2B5EF4-FFF2-40B4-BE49-F238E27FC236}">
                <a16:creationId xmlns:a16="http://schemas.microsoft.com/office/drawing/2014/main" id="{9D310C77-FD1A-5F05-32A6-A71F9F8EDB8C}"/>
              </a:ext>
            </a:extLst>
          </p:cNvPr>
          <p:cNvPicPr>
            <a:picLocks noChangeAspect="1"/>
          </p:cNvPicPr>
          <p:nvPr/>
        </p:nvPicPr>
        <p:blipFill rotWithShape="1">
          <a:blip r:embed="rId3"/>
          <a:srcRect l="13008" r="30487"/>
          <a:stretch/>
        </p:blipFill>
        <p:spPr>
          <a:xfrm>
            <a:off x="3760130" y="996175"/>
            <a:ext cx="5166733" cy="3086100"/>
          </a:xfrm>
          <a:prstGeom prst="rect">
            <a:avLst/>
          </a:prstGeom>
        </p:spPr>
      </p:pic>
      <p:sp>
        <p:nvSpPr>
          <p:cNvPr id="5" name="TextBox 4">
            <a:extLst>
              <a:ext uri="{FF2B5EF4-FFF2-40B4-BE49-F238E27FC236}">
                <a16:creationId xmlns:a16="http://schemas.microsoft.com/office/drawing/2014/main" id="{D11EF063-6E4E-68F7-80BC-B15633E5C59E}"/>
              </a:ext>
            </a:extLst>
          </p:cNvPr>
          <p:cNvSpPr txBox="1"/>
          <p:nvPr/>
        </p:nvSpPr>
        <p:spPr>
          <a:xfrm>
            <a:off x="3654620" y="4287567"/>
            <a:ext cx="502061" cy="307777"/>
          </a:xfrm>
          <a:prstGeom prst="rect">
            <a:avLst/>
          </a:prstGeom>
          <a:noFill/>
        </p:spPr>
        <p:txBody>
          <a:bodyPr wrap="none" rtlCol="0">
            <a:spAutoFit/>
          </a:bodyPr>
          <a:lstStyle/>
          <a:p>
            <a:r>
              <a:rPr lang="en-US" dirty="0"/>
              <a:t>(42)</a:t>
            </a:r>
          </a:p>
        </p:txBody>
      </p:sp>
    </p:spTree>
    <p:extLst>
      <p:ext uri="{BB962C8B-B14F-4D97-AF65-F5344CB8AC3E}">
        <p14:creationId xmlns:p14="http://schemas.microsoft.com/office/powerpoint/2010/main" val="26514844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807720" y="274320"/>
            <a:ext cx="1733167" cy="477054"/>
          </a:xfrm>
          <a:prstGeom prst="rect">
            <a:avLst/>
          </a:prstGeom>
          <a:noFill/>
        </p:spPr>
        <p:txBody>
          <a:bodyPr wrap="none" rtlCol="0">
            <a:spAutoFit/>
          </a:bodyPr>
          <a:lstStyle/>
          <a:p>
            <a:r>
              <a:rPr lang="en-US" sz="2500" b="1" u="sng" dirty="0"/>
              <a:t>Back-end:</a:t>
            </a:r>
          </a:p>
        </p:txBody>
      </p:sp>
      <p:pic>
        <p:nvPicPr>
          <p:cNvPr id="6" name="Picture 5" descr="A screenshot of a computer&#10;&#10;Description automatically generated">
            <a:extLst>
              <a:ext uri="{FF2B5EF4-FFF2-40B4-BE49-F238E27FC236}">
                <a16:creationId xmlns:a16="http://schemas.microsoft.com/office/drawing/2014/main" id="{75A8B6D8-7F06-BD1C-F098-2ABB96D114D3}"/>
              </a:ext>
            </a:extLst>
          </p:cNvPr>
          <p:cNvPicPr>
            <a:picLocks noChangeAspect="1"/>
          </p:cNvPicPr>
          <p:nvPr/>
        </p:nvPicPr>
        <p:blipFill>
          <a:blip r:embed="rId3"/>
          <a:stretch>
            <a:fillRect/>
          </a:stretch>
        </p:blipFill>
        <p:spPr>
          <a:xfrm>
            <a:off x="1090782" y="840133"/>
            <a:ext cx="6819900" cy="3463231"/>
          </a:xfrm>
          <a:prstGeom prst="rect">
            <a:avLst/>
          </a:prstGeom>
        </p:spPr>
      </p:pic>
      <p:sp>
        <p:nvSpPr>
          <p:cNvPr id="2" name="TextBox 1">
            <a:extLst>
              <a:ext uri="{FF2B5EF4-FFF2-40B4-BE49-F238E27FC236}">
                <a16:creationId xmlns:a16="http://schemas.microsoft.com/office/drawing/2014/main" id="{4A41F990-4F13-B6D4-AC45-2FC4B1BA0618}"/>
              </a:ext>
            </a:extLst>
          </p:cNvPr>
          <p:cNvSpPr txBox="1"/>
          <p:nvPr/>
        </p:nvSpPr>
        <p:spPr>
          <a:xfrm>
            <a:off x="8801100" y="4835723"/>
            <a:ext cx="383438" cy="307777"/>
          </a:xfrm>
          <a:prstGeom prst="rect">
            <a:avLst/>
          </a:prstGeom>
          <a:noFill/>
        </p:spPr>
        <p:txBody>
          <a:bodyPr wrap="none" rtlCol="0">
            <a:spAutoFit/>
          </a:bodyPr>
          <a:lstStyle/>
          <a:p>
            <a:r>
              <a:rPr lang="en-US" dirty="0"/>
              <a:t>74</a:t>
            </a:r>
          </a:p>
        </p:txBody>
      </p:sp>
      <p:sp>
        <p:nvSpPr>
          <p:cNvPr id="5" name="TextBox 4">
            <a:extLst>
              <a:ext uri="{FF2B5EF4-FFF2-40B4-BE49-F238E27FC236}">
                <a16:creationId xmlns:a16="http://schemas.microsoft.com/office/drawing/2014/main" id="{D17EE7BB-5172-7B7A-FAAF-6C9443A55310}"/>
              </a:ext>
            </a:extLst>
          </p:cNvPr>
          <p:cNvSpPr txBox="1"/>
          <p:nvPr/>
        </p:nvSpPr>
        <p:spPr>
          <a:xfrm>
            <a:off x="948247" y="4309457"/>
            <a:ext cx="502061" cy="307777"/>
          </a:xfrm>
          <a:prstGeom prst="rect">
            <a:avLst/>
          </a:prstGeom>
          <a:noFill/>
        </p:spPr>
        <p:txBody>
          <a:bodyPr wrap="none" rtlCol="0">
            <a:spAutoFit/>
          </a:bodyPr>
          <a:lstStyle/>
          <a:p>
            <a:r>
              <a:rPr lang="en-US" dirty="0"/>
              <a:t>(43)</a:t>
            </a:r>
          </a:p>
        </p:txBody>
      </p:sp>
    </p:spTree>
    <p:extLst>
      <p:ext uri="{BB962C8B-B14F-4D97-AF65-F5344CB8AC3E}">
        <p14:creationId xmlns:p14="http://schemas.microsoft.com/office/powerpoint/2010/main" val="8711196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9827"/>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807720" y="274320"/>
            <a:ext cx="1733167" cy="477054"/>
          </a:xfrm>
          <a:prstGeom prst="rect">
            <a:avLst/>
          </a:prstGeom>
          <a:noFill/>
        </p:spPr>
        <p:txBody>
          <a:bodyPr wrap="none" rtlCol="0">
            <a:spAutoFit/>
          </a:bodyPr>
          <a:lstStyle/>
          <a:p>
            <a:r>
              <a:rPr lang="en-US" sz="2500" b="1" u="sng" dirty="0"/>
              <a:t>Back-end:</a:t>
            </a:r>
          </a:p>
        </p:txBody>
      </p:sp>
      <p:pic>
        <p:nvPicPr>
          <p:cNvPr id="5" name="Picture 4" descr="A screenshot of a computer&#10;&#10;Description automatically generated">
            <a:extLst>
              <a:ext uri="{FF2B5EF4-FFF2-40B4-BE49-F238E27FC236}">
                <a16:creationId xmlns:a16="http://schemas.microsoft.com/office/drawing/2014/main" id="{F77656F2-9398-15AC-1A29-C315BBAE67CC}"/>
              </a:ext>
            </a:extLst>
          </p:cNvPr>
          <p:cNvPicPr>
            <a:picLocks noChangeAspect="1"/>
          </p:cNvPicPr>
          <p:nvPr/>
        </p:nvPicPr>
        <p:blipFill>
          <a:blip r:embed="rId3"/>
          <a:stretch>
            <a:fillRect/>
          </a:stretch>
        </p:blipFill>
        <p:spPr>
          <a:xfrm>
            <a:off x="1062284" y="813301"/>
            <a:ext cx="7258756" cy="3674745"/>
          </a:xfrm>
          <a:prstGeom prst="rect">
            <a:avLst/>
          </a:prstGeom>
        </p:spPr>
      </p:pic>
      <p:sp>
        <p:nvSpPr>
          <p:cNvPr id="2" name="TextBox 1">
            <a:extLst>
              <a:ext uri="{FF2B5EF4-FFF2-40B4-BE49-F238E27FC236}">
                <a16:creationId xmlns:a16="http://schemas.microsoft.com/office/drawing/2014/main" id="{EF9B3817-D4A9-49E6-DD8A-482044BA5FAD}"/>
              </a:ext>
            </a:extLst>
          </p:cNvPr>
          <p:cNvSpPr txBox="1"/>
          <p:nvPr/>
        </p:nvSpPr>
        <p:spPr>
          <a:xfrm>
            <a:off x="8828621" y="4835723"/>
            <a:ext cx="383438" cy="307777"/>
          </a:xfrm>
          <a:prstGeom prst="rect">
            <a:avLst/>
          </a:prstGeom>
          <a:noFill/>
        </p:spPr>
        <p:txBody>
          <a:bodyPr wrap="none" rtlCol="0">
            <a:spAutoFit/>
          </a:bodyPr>
          <a:lstStyle/>
          <a:p>
            <a:r>
              <a:rPr lang="en-US" dirty="0"/>
              <a:t>75</a:t>
            </a:r>
          </a:p>
        </p:txBody>
      </p:sp>
      <p:sp>
        <p:nvSpPr>
          <p:cNvPr id="6" name="TextBox 5">
            <a:extLst>
              <a:ext uri="{FF2B5EF4-FFF2-40B4-BE49-F238E27FC236}">
                <a16:creationId xmlns:a16="http://schemas.microsoft.com/office/drawing/2014/main" id="{EE4D6ADC-83D2-009B-5471-8CD6BE642B83}"/>
              </a:ext>
            </a:extLst>
          </p:cNvPr>
          <p:cNvSpPr txBox="1"/>
          <p:nvPr/>
        </p:nvSpPr>
        <p:spPr>
          <a:xfrm>
            <a:off x="892228" y="4488046"/>
            <a:ext cx="502061" cy="307777"/>
          </a:xfrm>
          <a:prstGeom prst="rect">
            <a:avLst/>
          </a:prstGeom>
          <a:noFill/>
        </p:spPr>
        <p:txBody>
          <a:bodyPr wrap="none" rtlCol="0">
            <a:spAutoFit/>
          </a:bodyPr>
          <a:lstStyle/>
          <a:p>
            <a:r>
              <a:rPr lang="en-US" dirty="0"/>
              <a:t>(44)</a:t>
            </a:r>
          </a:p>
        </p:txBody>
      </p:sp>
    </p:spTree>
    <p:extLst>
      <p:ext uri="{BB962C8B-B14F-4D97-AF65-F5344CB8AC3E}">
        <p14:creationId xmlns:p14="http://schemas.microsoft.com/office/powerpoint/2010/main" val="327281042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B84CC-7205-34C7-04E3-2461105DD327}"/>
              </a:ext>
            </a:extLst>
          </p:cNvPr>
          <p:cNvPicPr>
            <a:picLocks noChangeAspect="1"/>
          </p:cNvPicPr>
          <p:nvPr/>
        </p:nvPicPr>
        <p:blipFill>
          <a:blip r:embed="rId2"/>
          <a:stretch>
            <a:fillRect/>
          </a:stretch>
        </p:blipFill>
        <p:spPr>
          <a:xfrm>
            <a:off x="342900" y="212393"/>
            <a:ext cx="8315665" cy="4718713"/>
          </a:xfrm>
          <a:prstGeom prst="rect">
            <a:avLst/>
          </a:prstGeom>
        </p:spPr>
      </p:pic>
      <p:sp>
        <p:nvSpPr>
          <p:cNvPr id="4" name="TextBox 3">
            <a:extLst>
              <a:ext uri="{FF2B5EF4-FFF2-40B4-BE49-F238E27FC236}">
                <a16:creationId xmlns:a16="http://schemas.microsoft.com/office/drawing/2014/main" id="{C1AE8D4B-E4AD-E72C-4BC7-02A061E12F49}"/>
              </a:ext>
            </a:extLst>
          </p:cNvPr>
          <p:cNvSpPr txBox="1"/>
          <p:nvPr/>
        </p:nvSpPr>
        <p:spPr>
          <a:xfrm>
            <a:off x="807720" y="274320"/>
            <a:ext cx="1733167" cy="477054"/>
          </a:xfrm>
          <a:prstGeom prst="rect">
            <a:avLst/>
          </a:prstGeom>
          <a:noFill/>
        </p:spPr>
        <p:txBody>
          <a:bodyPr wrap="none" rtlCol="0">
            <a:spAutoFit/>
          </a:bodyPr>
          <a:lstStyle/>
          <a:p>
            <a:r>
              <a:rPr lang="en-US" sz="2500" b="1" u="sng" dirty="0"/>
              <a:t>Back-end:</a:t>
            </a:r>
          </a:p>
        </p:txBody>
      </p:sp>
      <p:pic>
        <p:nvPicPr>
          <p:cNvPr id="6" name="Picture 5" descr="A screenshot of a computer&#10;&#10;Description automatically generated">
            <a:extLst>
              <a:ext uri="{FF2B5EF4-FFF2-40B4-BE49-F238E27FC236}">
                <a16:creationId xmlns:a16="http://schemas.microsoft.com/office/drawing/2014/main" id="{3BCADD18-2D85-7272-1085-D362E8F4330F}"/>
              </a:ext>
            </a:extLst>
          </p:cNvPr>
          <p:cNvPicPr>
            <a:picLocks noChangeAspect="1"/>
          </p:cNvPicPr>
          <p:nvPr/>
        </p:nvPicPr>
        <p:blipFill>
          <a:blip r:embed="rId3"/>
          <a:stretch>
            <a:fillRect/>
          </a:stretch>
        </p:blipFill>
        <p:spPr>
          <a:xfrm>
            <a:off x="906780" y="751374"/>
            <a:ext cx="7330440" cy="3768305"/>
          </a:xfrm>
          <a:prstGeom prst="rect">
            <a:avLst/>
          </a:prstGeom>
        </p:spPr>
      </p:pic>
      <p:sp>
        <p:nvSpPr>
          <p:cNvPr id="2" name="TextBox 1">
            <a:extLst>
              <a:ext uri="{FF2B5EF4-FFF2-40B4-BE49-F238E27FC236}">
                <a16:creationId xmlns:a16="http://schemas.microsoft.com/office/drawing/2014/main" id="{BB53058A-40B8-4B5E-6D36-C5129AEDE9AB}"/>
              </a:ext>
            </a:extLst>
          </p:cNvPr>
          <p:cNvSpPr txBox="1"/>
          <p:nvPr/>
        </p:nvSpPr>
        <p:spPr>
          <a:xfrm>
            <a:off x="8801100" y="4835723"/>
            <a:ext cx="383438" cy="307777"/>
          </a:xfrm>
          <a:prstGeom prst="rect">
            <a:avLst/>
          </a:prstGeom>
          <a:noFill/>
        </p:spPr>
        <p:txBody>
          <a:bodyPr wrap="none" rtlCol="0">
            <a:spAutoFit/>
          </a:bodyPr>
          <a:lstStyle/>
          <a:p>
            <a:r>
              <a:rPr lang="en-US" dirty="0"/>
              <a:t>76</a:t>
            </a:r>
          </a:p>
        </p:txBody>
      </p:sp>
      <p:sp>
        <p:nvSpPr>
          <p:cNvPr id="5" name="TextBox 4">
            <a:extLst>
              <a:ext uri="{FF2B5EF4-FFF2-40B4-BE49-F238E27FC236}">
                <a16:creationId xmlns:a16="http://schemas.microsoft.com/office/drawing/2014/main" id="{A84BFED9-55C6-AC52-3E29-19FE6A63FD8A}"/>
              </a:ext>
            </a:extLst>
          </p:cNvPr>
          <p:cNvSpPr txBox="1"/>
          <p:nvPr/>
        </p:nvSpPr>
        <p:spPr>
          <a:xfrm>
            <a:off x="711395" y="4561403"/>
            <a:ext cx="502061" cy="307777"/>
          </a:xfrm>
          <a:prstGeom prst="rect">
            <a:avLst/>
          </a:prstGeom>
          <a:noFill/>
        </p:spPr>
        <p:txBody>
          <a:bodyPr wrap="none" rtlCol="0">
            <a:spAutoFit/>
          </a:bodyPr>
          <a:lstStyle/>
          <a:p>
            <a:r>
              <a:rPr lang="en-US" dirty="0"/>
              <a:t>(45)</a:t>
            </a:r>
          </a:p>
        </p:txBody>
      </p:sp>
    </p:spTree>
    <p:extLst>
      <p:ext uri="{BB962C8B-B14F-4D97-AF65-F5344CB8AC3E}">
        <p14:creationId xmlns:p14="http://schemas.microsoft.com/office/powerpoint/2010/main" val="22750516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28"/>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Conclusion:</a:t>
            </a:r>
            <a:endParaRPr sz="3000"/>
          </a:p>
        </p:txBody>
      </p:sp>
      <p:pic>
        <p:nvPicPr>
          <p:cNvPr id="596" name="Google Shape;596;p28"/>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597" name="Google Shape;597;p28"/>
          <p:cNvSpPr txBox="1"/>
          <p:nvPr/>
        </p:nvSpPr>
        <p:spPr>
          <a:xfrm>
            <a:off x="352700" y="734775"/>
            <a:ext cx="8303100" cy="4121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rgbClr val="000000"/>
              </a:buClr>
              <a:buSzPts val="2100"/>
              <a:buFont typeface="Arial"/>
              <a:buNone/>
            </a:pPr>
            <a:r>
              <a:rPr lang="en-US" sz="2100" b="0" i="0" u="none" strike="noStrike" cap="none" dirty="0">
                <a:solidFill>
                  <a:srgbClr val="212121"/>
                </a:solidFill>
                <a:latin typeface="Cambria"/>
                <a:ea typeface="Cambria"/>
                <a:cs typeface="Cambria"/>
                <a:sym typeface="Cambria"/>
              </a:rPr>
              <a:t>Finally, our greatest goal is to help patients in their treatment journey and make it easier for them through what we have provided for them.</a:t>
            </a:r>
            <a:endParaRPr dirty="0"/>
          </a:p>
          <a:p>
            <a:pPr marL="0" marR="0" lvl="0" indent="0" algn="l" rtl="0">
              <a:lnSpc>
                <a:spcPct val="115000"/>
              </a:lnSpc>
              <a:spcBef>
                <a:spcPts val="1200"/>
              </a:spcBef>
              <a:spcAft>
                <a:spcPts val="0"/>
              </a:spcAft>
              <a:buClr>
                <a:srgbClr val="000000"/>
              </a:buClr>
              <a:buSzPts val="2100"/>
              <a:buFont typeface="Arial"/>
              <a:buNone/>
            </a:pPr>
            <a:endParaRPr sz="2100" b="0" i="0" u="none" strike="noStrike" cap="none" dirty="0">
              <a:solidFill>
                <a:srgbClr val="212121"/>
              </a:solidFill>
              <a:highlight>
                <a:srgbClr val="FFFFFF"/>
              </a:highlight>
              <a:latin typeface="Cambria"/>
              <a:ea typeface="Cambria"/>
              <a:cs typeface="Cambria"/>
              <a:sym typeface="Cambria"/>
            </a:endParaRPr>
          </a:p>
          <a:p>
            <a:pPr marL="0" marR="0" lvl="0" indent="0" algn="l" rtl="0">
              <a:lnSpc>
                <a:spcPct val="100000"/>
              </a:lnSpc>
              <a:spcBef>
                <a:spcPts val="0"/>
              </a:spcBef>
              <a:spcAft>
                <a:spcPts val="0"/>
              </a:spcAft>
              <a:buNone/>
            </a:pPr>
            <a:r>
              <a:rPr lang="en-US" sz="2400" b="0" i="0" u="none" strike="noStrike" cap="none" dirty="0">
                <a:solidFill>
                  <a:srgbClr val="181818"/>
                </a:solidFill>
                <a:latin typeface="Merriweather"/>
                <a:ea typeface="Merriweather"/>
                <a:cs typeface="Merriweather"/>
                <a:sym typeface="Merriweather"/>
              </a:rPr>
              <a:t>“At the end of the day people won't remember what you said or did, they will remember how you made them feel.”</a:t>
            </a:r>
            <a:br>
              <a:rPr lang="en-US" sz="2400" b="0" i="0" u="none" strike="noStrike" cap="none" dirty="0">
                <a:solidFill>
                  <a:srgbClr val="181818"/>
                </a:solidFill>
                <a:latin typeface="Merriweather"/>
                <a:ea typeface="Merriweather"/>
                <a:cs typeface="Merriweather"/>
                <a:sym typeface="Merriweather"/>
              </a:rPr>
            </a:br>
            <a:endParaRPr sz="2400" b="0" i="0" u="none" strike="noStrike" cap="none" dirty="0">
              <a:solidFill>
                <a:srgbClr val="181818"/>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2400" b="0" i="0" u="none" strike="noStrike" cap="none" dirty="0">
                <a:solidFill>
                  <a:srgbClr val="181818"/>
                </a:solidFill>
                <a:latin typeface="Merriweather"/>
                <a:ea typeface="Merriweather"/>
                <a:cs typeface="Merriweather"/>
                <a:sym typeface="Merriweather"/>
              </a:rPr>
              <a:t>― </a:t>
            </a:r>
            <a:r>
              <a:rPr lang="en-US" sz="2400" b="1" i="0" u="none" strike="noStrike" cap="none" dirty="0">
                <a:solidFill>
                  <a:srgbClr val="333333"/>
                </a:solidFill>
                <a:latin typeface="Lato"/>
                <a:ea typeface="Lato"/>
                <a:cs typeface="Lato"/>
                <a:sym typeface="Lato"/>
              </a:rPr>
              <a:t>Maya Angelou</a:t>
            </a:r>
            <a:endParaRPr sz="1800" b="0" i="0" u="none" strike="noStrike" cap="none" dirty="0">
              <a:solidFill>
                <a:srgbClr val="212121"/>
              </a:solidFill>
              <a:highlight>
                <a:srgbClr val="FFFFFF"/>
              </a:highlight>
              <a:latin typeface="Cambria"/>
              <a:ea typeface="Cambria"/>
              <a:cs typeface="Cambria"/>
              <a:sym typeface="Cambria"/>
            </a:endParaRPr>
          </a:p>
        </p:txBody>
      </p:sp>
      <p:sp>
        <p:nvSpPr>
          <p:cNvPr id="598" name="Google Shape;598;p28"/>
          <p:cNvSpPr txBox="1"/>
          <p:nvPr/>
        </p:nvSpPr>
        <p:spPr>
          <a:xfrm>
            <a:off x="8772404" y="4856175"/>
            <a:ext cx="383438"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fld id="{8F20DD70-A3E7-471B-A30D-F90462CF74CA}" type="slidenum">
              <a:rPr lang="ar-EG" smtClean="0"/>
              <a:t>77</a:t>
            </a:fld>
            <a:endParaRPr sz="1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0"/>
          <p:cNvSpPr txBox="1">
            <a:spLocks noGrp="1"/>
          </p:cNvSpPr>
          <p:nvPr>
            <p:ph type="title"/>
          </p:nvPr>
        </p:nvSpPr>
        <p:spPr>
          <a:xfrm>
            <a:off x="66228" y="216837"/>
            <a:ext cx="2104500" cy="37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333"/>
              <a:buNone/>
            </a:pPr>
            <a:r>
              <a:rPr lang="en-US" sz="3000" u="sng"/>
              <a:t>References:</a:t>
            </a:r>
            <a:endParaRPr sz="3000"/>
          </a:p>
        </p:txBody>
      </p:sp>
      <p:pic>
        <p:nvPicPr>
          <p:cNvPr id="604" name="Google Shape;604;p50"/>
          <p:cNvPicPr preferRelativeResize="0"/>
          <p:nvPr/>
        </p:nvPicPr>
        <p:blipFill rotWithShape="1">
          <a:blip r:embed="rId3">
            <a:alphaModFix/>
          </a:blip>
          <a:srcRect/>
          <a:stretch/>
        </p:blipFill>
        <p:spPr>
          <a:xfrm>
            <a:off x="66225" y="511125"/>
            <a:ext cx="8803400" cy="4514800"/>
          </a:xfrm>
          <a:prstGeom prst="rect">
            <a:avLst/>
          </a:prstGeom>
          <a:noFill/>
          <a:ln>
            <a:noFill/>
          </a:ln>
        </p:spPr>
      </p:pic>
      <p:sp>
        <p:nvSpPr>
          <p:cNvPr id="605" name="Google Shape;605;p50"/>
          <p:cNvSpPr txBox="1"/>
          <p:nvPr/>
        </p:nvSpPr>
        <p:spPr>
          <a:xfrm>
            <a:off x="8760562" y="4813861"/>
            <a:ext cx="38343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dirty="0"/>
              <a:t>78</a:t>
            </a:r>
            <a:endParaRPr sz="1400" b="0" i="0" u="none" strike="noStrike" cap="none" dirty="0">
              <a:solidFill>
                <a:srgbClr val="000000"/>
              </a:solidFill>
              <a:latin typeface="Arial"/>
              <a:ea typeface="Arial"/>
              <a:cs typeface="Arial"/>
              <a:sym typeface="Arial"/>
            </a:endParaRPr>
          </a:p>
        </p:txBody>
      </p:sp>
      <p:sp>
        <p:nvSpPr>
          <p:cNvPr id="606" name="Google Shape;606;p50"/>
          <p:cNvSpPr txBox="1"/>
          <p:nvPr/>
        </p:nvSpPr>
        <p:spPr>
          <a:xfrm>
            <a:off x="239171" y="730407"/>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https://www.figma.com/</a:t>
            </a:r>
            <a:endParaRPr/>
          </a:p>
        </p:txBody>
      </p:sp>
      <p:sp>
        <p:nvSpPr>
          <p:cNvPr id="607" name="Google Shape;607;p50"/>
          <p:cNvSpPr txBox="1"/>
          <p:nvPr/>
        </p:nvSpPr>
        <p:spPr>
          <a:xfrm>
            <a:off x="166643" y="1064379"/>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https://www.udemy.com/course/arduinoworkshop/</a:t>
            </a:r>
            <a:endParaRPr/>
          </a:p>
        </p:txBody>
      </p:sp>
      <p:sp>
        <p:nvSpPr>
          <p:cNvPr id="608" name="Google Shape;608;p50"/>
          <p:cNvSpPr txBox="1"/>
          <p:nvPr/>
        </p:nvSpPr>
        <p:spPr>
          <a:xfrm>
            <a:off x="174123" y="1396762"/>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https://www.kaggle.com/datasets/kukuroo3/body-performance-data</a:t>
            </a:r>
            <a:endParaRPr/>
          </a:p>
        </p:txBody>
      </p:sp>
      <p:sp>
        <p:nvSpPr>
          <p:cNvPr id="609" name="Google Shape;609;p50"/>
          <p:cNvSpPr txBox="1"/>
          <p:nvPr/>
        </p:nvSpPr>
        <p:spPr>
          <a:xfrm>
            <a:off x="166643" y="1907128"/>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https://www.kaggle.com/datasets/iamsouravbanerjee/heart-attack-prediction-dataset</a:t>
            </a:r>
            <a:endParaRPr/>
          </a:p>
        </p:txBody>
      </p:sp>
      <p:sp>
        <p:nvSpPr>
          <p:cNvPr id="610" name="Google Shape;610;p50"/>
          <p:cNvSpPr txBox="1"/>
          <p:nvPr/>
        </p:nvSpPr>
        <p:spPr>
          <a:xfrm>
            <a:off x="166643" y="2444727"/>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https://youtu.be/PkNXikwsg7s?si=37iVYKUSA71turtR</a:t>
            </a:r>
            <a:endParaRPr/>
          </a:p>
        </p:txBody>
      </p:sp>
      <p:sp>
        <p:nvSpPr>
          <p:cNvPr id="611" name="Google Shape;611;p50"/>
          <p:cNvSpPr txBox="1"/>
          <p:nvPr/>
        </p:nvSpPr>
        <p:spPr>
          <a:xfrm>
            <a:off x="190194" y="2795082"/>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https://youtu.be/hseubRb12J4?si=BT-Nz2LHHczhcDCW</a:t>
            </a:r>
            <a:endParaRPr/>
          </a:p>
        </p:txBody>
      </p:sp>
      <p:sp>
        <p:nvSpPr>
          <p:cNvPr id="612" name="Google Shape;612;p50"/>
          <p:cNvSpPr txBox="1"/>
          <p:nvPr/>
        </p:nvSpPr>
        <p:spPr>
          <a:xfrm>
            <a:off x="154990" y="3701672"/>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https://roboticsbiz.com/pros-and-cons-of-support-vector-machine-svm/</a:t>
            </a:r>
            <a:endParaRPr/>
          </a:p>
        </p:txBody>
      </p:sp>
      <p:sp>
        <p:nvSpPr>
          <p:cNvPr id="613" name="Google Shape;613;p50"/>
          <p:cNvSpPr txBox="1"/>
          <p:nvPr/>
        </p:nvSpPr>
        <p:spPr>
          <a:xfrm>
            <a:off x="154990" y="3356098"/>
            <a:ext cx="4572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https://youtu.be/6iRQGvPhoXc?si=vqG7_B6-yfyCA0wc</a:t>
            </a:r>
            <a:endParaRPr dirty="0"/>
          </a:p>
        </p:txBody>
      </p:sp>
      <p:sp>
        <p:nvSpPr>
          <p:cNvPr id="614" name="Google Shape;614;p50"/>
          <p:cNvSpPr txBox="1"/>
          <p:nvPr/>
        </p:nvSpPr>
        <p:spPr>
          <a:xfrm>
            <a:off x="190194" y="4244052"/>
            <a:ext cx="4572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https://www.geeksforgeeks.org/support-vector-machine-algorithm/</a:t>
            </a: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33"/>
          <p:cNvSpPr txBox="1">
            <a:spLocks noGrp="1"/>
          </p:cNvSpPr>
          <p:nvPr>
            <p:ph type="title"/>
          </p:nvPr>
        </p:nvSpPr>
        <p:spPr>
          <a:xfrm>
            <a:off x="103719" y="2714709"/>
            <a:ext cx="8229600" cy="98749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5000"/>
              <a:t>Thank You</a:t>
            </a:r>
            <a:br>
              <a:rPr lang="en-US" sz="5000"/>
            </a:br>
            <a:endParaRPr sz="5000"/>
          </a:p>
        </p:txBody>
      </p:sp>
      <p:pic>
        <p:nvPicPr>
          <p:cNvPr id="620" name="Google Shape;620;p33"/>
          <p:cNvPicPr preferRelativeResize="0"/>
          <p:nvPr/>
        </p:nvPicPr>
        <p:blipFill rotWithShape="1">
          <a:blip r:embed="rId3">
            <a:alphaModFix/>
          </a:blip>
          <a:srcRect/>
          <a:stretch/>
        </p:blipFill>
        <p:spPr>
          <a:xfrm>
            <a:off x="3286265" y="1064923"/>
            <a:ext cx="5998984" cy="4078577"/>
          </a:xfrm>
          <a:prstGeom prst="rect">
            <a:avLst/>
          </a:prstGeom>
          <a:noFill/>
          <a:ln>
            <a:noFill/>
          </a:ln>
        </p:spPr>
      </p:pic>
      <p:pic>
        <p:nvPicPr>
          <p:cNvPr id="621" name="Google Shape;621;p33"/>
          <p:cNvPicPr preferRelativeResize="0"/>
          <p:nvPr/>
        </p:nvPicPr>
        <p:blipFill rotWithShape="1">
          <a:blip r:embed="rId4">
            <a:alphaModFix/>
          </a:blip>
          <a:srcRect/>
          <a:stretch/>
        </p:blipFill>
        <p:spPr>
          <a:xfrm>
            <a:off x="103719" y="1493871"/>
            <a:ext cx="1701834" cy="35632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7"/>
          <p:cNvSpPr txBox="1">
            <a:spLocks noGrp="1"/>
          </p:cNvSpPr>
          <p:nvPr>
            <p:ph type="title"/>
          </p:nvPr>
        </p:nvSpPr>
        <p:spPr>
          <a:xfrm>
            <a:off x="407714" y="121373"/>
            <a:ext cx="3813717" cy="57714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US" sz="3000" b="1" u="sng">
                <a:latin typeface="Fira Sans Extra Condensed"/>
                <a:ea typeface="Fira Sans Extra Condensed"/>
                <a:cs typeface="Fira Sans Extra Condensed"/>
                <a:sym typeface="Fira Sans Extra Condensed"/>
              </a:rPr>
              <a:t>Goals of the project :</a:t>
            </a:r>
            <a:endParaRPr sz="3000" u="sng"/>
          </a:p>
        </p:txBody>
      </p:sp>
      <p:pic>
        <p:nvPicPr>
          <p:cNvPr id="176" name="Google Shape;176;p7"/>
          <p:cNvPicPr preferRelativeResize="0"/>
          <p:nvPr/>
        </p:nvPicPr>
        <p:blipFill rotWithShape="1">
          <a:blip r:embed="rId3">
            <a:alphaModFix/>
          </a:blip>
          <a:srcRect/>
          <a:stretch/>
        </p:blipFill>
        <p:spPr>
          <a:xfrm>
            <a:off x="407714" y="636102"/>
            <a:ext cx="8141554" cy="4209498"/>
          </a:xfrm>
          <a:prstGeom prst="rect">
            <a:avLst/>
          </a:prstGeom>
          <a:noFill/>
          <a:ln>
            <a:noFill/>
          </a:ln>
        </p:spPr>
      </p:pic>
      <p:sp>
        <p:nvSpPr>
          <p:cNvPr id="177" name="Google Shape;177;p7"/>
          <p:cNvSpPr txBox="1"/>
          <p:nvPr/>
        </p:nvSpPr>
        <p:spPr>
          <a:xfrm>
            <a:off x="478475" y="678950"/>
            <a:ext cx="7766177" cy="3785611"/>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SzPts val="2000"/>
              <a:buFont typeface="Cambria"/>
              <a:buAutoNum type="arabicPeriod"/>
            </a:pPr>
            <a:r>
              <a:rPr lang="en-US" sz="2000" b="0" i="0" u="none" strike="noStrike" cap="none" dirty="0">
                <a:solidFill>
                  <a:srgbClr val="000000"/>
                </a:solidFill>
                <a:latin typeface="Cambria"/>
                <a:ea typeface="Cambria"/>
                <a:cs typeface="Cambria"/>
                <a:sym typeface="Cambria"/>
              </a:rPr>
              <a:t>Facilitating </a:t>
            </a:r>
            <a:r>
              <a:rPr lang="en-US" sz="2000" dirty="0">
                <a:latin typeface="Cambria"/>
                <a:ea typeface="Cambria"/>
                <a:cs typeface="Cambria"/>
                <a:sym typeface="Cambria"/>
              </a:rPr>
              <a:t>Blood pressure measurement.</a:t>
            </a:r>
            <a:endParaRPr sz="2000" dirty="0">
              <a:latin typeface="Cambria"/>
              <a:ea typeface="Cambria"/>
              <a:cs typeface="Cambria"/>
              <a:sym typeface="Cambria"/>
            </a:endParaRPr>
          </a:p>
          <a:p>
            <a:pPr marL="457200" lvl="0" indent="-355600" algn="l" rtl="0">
              <a:spcBef>
                <a:spcPts val="0"/>
              </a:spcBef>
              <a:spcAft>
                <a:spcPts val="0"/>
              </a:spcAft>
              <a:buClr>
                <a:schemeClr val="dk1"/>
              </a:buClr>
              <a:buSzPts val="2000"/>
              <a:buFont typeface="Cambria"/>
              <a:buAutoNum type="arabicPeriod"/>
            </a:pPr>
            <a:r>
              <a:rPr lang="en-US" sz="2000" dirty="0">
                <a:solidFill>
                  <a:schemeClr val="dk1"/>
                </a:solidFill>
                <a:latin typeface="Cambria"/>
                <a:ea typeface="Cambria"/>
                <a:cs typeface="Cambria"/>
                <a:sym typeface="Cambria"/>
              </a:rPr>
              <a:t>Facilitating Heart rate measurement.</a:t>
            </a:r>
            <a:endParaRPr sz="2000" dirty="0">
              <a:latin typeface="Cambria"/>
              <a:ea typeface="Cambria"/>
              <a:cs typeface="Cambria"/>
              <a:sym typeface="Cambria"/>
            </a:endParaRPr>
          </a:p>
          <a:p>
            <a:pPr marL="457200" marR="0" lvl="0" indent="-355600" algn="l" rtl="0">
              <a:lnSpc>
                <a:spcPct val="100000"/>
              </a:lnSpc>
              <a:spcBef>
                <a:spcPts val="0"/>
              </a:spcBef>
              <a:spcAft>
                <a:spcPts val="0"/>
              </a:spcAft>
              <a:buSzPts val="2000"/>
              <a:buFont typeface="Cambria"/>
              <a:buAutoNum type="arabicPeriod"/>
            </a:pPr>
            <a:r>
              <a:rPr lang="en-US" sz="2000" b="0" i="0" u="none" strike="noStrike" cap="none" dirty="0">
                <a:solidFill>
                  <a:srgbClr val="000000"/>
                </a:solidFill>
                <a:latin typeface="Cambria"/>
                <a:ea typeface="Cambria"/>
                <a:cs typeface="Cambria"/>
                <a:sym typeface="Cambria"/>
              </a:rPr>
              <a:t>Enhancing </a:t>
            </a:r>
            <a:r>
              <a:rPr lang="en-US" sz="2000" dirty="0">
                <a:latin typeface="Cambria"/>
                <a:ea typeface="Cambria"/>
                <a:cs typeface="Cambria"/>
                <a:sym typeface="Cambria"/>
              </a:rPr>
              <a:t>Health care</a:t>
            </a:r>
            <a:r>
              <a:rPr lang="en-US" sz="2000" b="0" i="0" u="none" strike="noStrike" cap="none" dirty="0">
                <a:solidFill>
                  <a:srgbClr val="000000"/>
                </a:solidFill>
                <a:latin typeface="Cambria"/>
                <a:ea typeface="Cambria"/>
                <a:cs typeface="Cambria"/>
                <a:sym typeface="Cambria"/>
              </a:rPr>
              <a:t>.</a:t>
            </a:r>
            <a:endParaRPr sz="2000" b="0" i="0" u="none" strike="noStrike" cap="none" dirty="0">
              <a:solidFill>
                <a:srgbClr val="000000"/>
              </a:solidFill>
              <a:latin typeface="Arial"/>
              <a:ea typeface="Arial"/>
              <a:cs typeface="Arial"/>
              <a:sym typeface="Arial"/>
            </a:endParaRPr>
          </a:p>
          <a:p>
            <a:pPr marL="457200" marR="0" lvl="0" indent="-355600" algn="l" rtl="0">
              <a:lnSpc>
                <a:spcPct val="100000"/>
              </a:lnSpc>
              <a:spcBef>
                <a:spcPts val="0"/>
              </a:spcBef>
              <a:spcAft>
                <a:spcPts val="0"/>
              </a:spcAft>
              <a:buClr>
                <a:srgbClr val="000000"/>
              </a:buClr>
              <a:buSzPts val="2000"/>
              <a:buFont typeface="Cambria"/>
              <a:buAutoNum type="arabicPeriod"/>
            </a:pPr>
            <a:r>
              <a:rPr lang="en-US" sz="2000" b="0" i="0" u="none" strike="noStrike" cap="none" dirty="0">
                <a:solidFill>
                  <a:srgbClr val="000000"/>
                </a:solidFill>
                <a:latin typeface="Cambria"/>
                <a:ea typeface="Cambria"/>
                <a:cs typeface="Cambria"/>
                <a:sym typeface="Cambria"/>
              </a:rPr>
              <a:t>Patient Safety Enhancement.</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02124"/>
                </a:solidFill>
                <a:latin typeface="Cambria"/>
                <a:ea typeface="Cambria"/>
                <a:cs typeface="Cambria"/>
                <a:sym typeface="Cambria"/>
              </a:rPr>
              <a:t>"The project helps facilitate communication between medical staff and patients, contributing to original collaboration and consequently, the smooth exchange of information. </a:t>
            </a: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02124"/>
                </a:solidFill>
                <a:latin typeface="Cambria"/>
                <a:ea typeface="Cambria"/>
                <a:cs typeface="Cambria"/>
                <a:sym typeface="Cambria"/>
              </a:rPr>
              <a:t>It enables easy access to the Health Information Management department for patients, including medical records and reports. </a:t>
            </a: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202124"/>
                </a:solidFill>
                <a:latin typeface="Cambria"/>
                <a:ea typeface="Cambria"/>
                <a:cs typeface="Cambria"/>
                <a:sym typeface="Cambria"/>
              </a:rPr>
              <a:t>Some applications aim to improve treatment processes, either by providing tools for monitoring medical conditions."</a:t>
            </a:r>
            <a:endParaRPr sz="2000" b="0" i="0" u="none" strike="noStrike" cap="none" dirty="0">
              <a:solidFill>
                <a:srgbClr val="000000"/>
              </a:solidFill>
              <a:latin typeface="Cambria"/>
              <a:ea typeface="Cambria"/>
              <a:cs typeface="Cambria"/>
              <a:sym typeface="Cambria"/>
            </a:endParaRPr>
          </a:p>
        </p:txBody>
      </p:sp>
      <p:pic>
        <p:nvPicPr>
          <p:cNvPr id="178" name="Google Shape;178;p7" descr="A group of people standing together&#10;&#10;Description automatically generated"/>
          <p:cNvPicPr preferRelativeResize="0"/>
          <p:nvPr/>
        </p:nvPicPr>
        <p:blipFill rotWithShape="1">
          <a:blip r:embed="rId4">
            <a:alphaModFix/>
          </a:blip>
          <a:srcRect l="1454" t="47384" r="49117" b="187"/>
          <a:stretch/>
        </p:blipFill>
        <p:spPr>
          <a:xfrm>
            <a:off x="6567224" y="678939"/>
            <a:ext cx="1677428" cy="1671372"/>
          </a:xfrm>
          <a:prstGeom prst="ellipse">
            <a:avLst/>
          </a:prstGeom>
          <a:ln>
            <a:noFill/>
          </a:ln>
          <a:effectLst>
            <a:softEdge rad="112500"/>
          </a:effectLst>
        </p:spPr>
      </p:pic>
      <p:sp>
        <p:nvSpPr>
          <p:cNvPr id="180" name="Google Shape;180;p7"/>
          <p:cNvSpPr txBox="1"/>
          <p:nvPr/>
        </p:nvSpPr>
        <p:spPr>
          <a:xfrm>
            <a:off x="8549268" y="4594302"/>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8</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8"/>
          <p:cNvSpPr txBox="1">
            <a:spLocks noGrp="1"/>
          </p:cNvSpPr>
          <p:nvPr>
            <p:ph type="title"/>
          </p:nvPr>
        </p:nvSpPr>
        <p:spPr>
          <a:xfrm>
            <a:off x="457200" y="371176"/>
            <a:ext cx="3179082" cy="451998"/>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ct val="111111"/>
              <a:buNone/>
            </a:pPr>
            <a:r>
              <a:rPr lang="en-US" sz="2800" b="1" u="sng">
                <a:latin typeface="Fira Sans Extra Condensed"/>
                <a:ea typeface="Fira Sans Extra Condensed"/>
                <a:cs typeface="Fira Sans Extra Condensed"/>
                <a:sym typeface="Fira Sans Extra Condensed"/>
              </a:rPr>
              <a:t>Problem Statement:</a:t>
            </a:r>
            <a:br>
              <a:rPr lang="en-US" sz="2800" b="1" u="sng">
                <a:latin typeface="Fira Sans Extra Condensed"/>
                <a:ea typeface="Fira Sans Extra Condensed"/>
                <a:cs typeface="Fira Sans Extra Condensed"/>
                <a:sym typeface="Fira Sans Extra Condensed"/>
              </a:rPr>
            </a:br>
            <a:endParaRPr u="sng"/>
          </a:p>
        </p:txBody>
      </p:sp>
      <p:pic>
        <p:nvPicPr>
          <p:cNvPr id="186" name="Google Shape;186;p8"/>
          <p:cNvPicPr preferRelativeResize="0"/>
          <p:nvPr/>
        </p:nvPicPr>
        <p:blipFill rotWithShape="1">
          <a:blip r:embed="rId3">
            <a:alphaModFix/>
          </a:blip>
          <a:srcRect/>
          <a:stretch/>
        </p:blipFill>
        <p:spPr>
          <a:xfrm>
            <a:off x="224301" y="597175"/>
            <a:ext cx="8279086" cy="3871296"/>
          </a:xfrm>
          <a:prstGeom prst="rect">
            <a:avLst/>
          </a:prstGeom>
          <a:noFill/>
          <a:ln>
            <a:noFill/>
          </a:ln>
        </p:spPr>
      </p:pic>
      <p:sp>
        <p:nvSpPr>
          <p:cNvPr id="187" name="Google Shape;187;p8"/>
          <p:cNvSpPr txBox="1"/>
          <p:nvPr/>
        </p:nvSpPr>
        <p:spPr>
          <a:xfrm>
            <a:off x="405328" y="823174"/>
            <a:ext cx="5540400" cy="53860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mbria"/>
                <a:ea typeface="Cambria"/>
                <a:cs typeface="Cambria"/>
                <a:sym typeface="Cambria"/>
              </a:rPr>
              <a:t>"Individuals may neglect their health, and symptoms that may seem minor can be early indicators of serious illnesses. An application can enable them to prioritize their health and make it easier for them .“</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dirty="0">
                <a:solidFill>
                  <a:srgbClr val="000000"/>
                </a:solidFill>
                <a:latin typeface="Cambria"/>
                <a:ea typeface="Cambria"/>
                <a:cs typeface="Cambria"/>
                <a:sym typeface="Cambria"/>
              </a:rPr>
              <a:t>"We find that the world is filled with diseases such as diabetes, hypertension, and heart issues, and these diseases are often discovered in later stages."</a:t>
            </a:r>
            <a:endParaRPr sz="20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rgbClr val="000000"/>
              </a:solidFill>
              <a:latin typeface="Cambria"/>
              <a:ea typeface="Cambria"/>
              <a:cs typeface="Cambria"/>
              <a:sym typeface="Cambria"/>
            </a:endParaRPr>
          </a:p>
        </p:txBody>
      </p:sp>
      <p:sp>
        <p:nvSpPr>
          <p:cNvPr id="188" name="Google Shape;188;p8"/>
          <p:cNvSpPr/>
          <p:nvPr/>
        </p:nvSpPr>
        <p:spPr>
          <a:xfrm>
            <a:off x="0" y="0"/>
            <a:ext cx="2905125" cy="0"/>
          </a:xfrm>
          <a:prstGeom prst="rect">
            <a:avLst/>
          </a:prstGeom>
          <a:solidFill>
            <a:srgbClr val="343541"/>
          </a:solid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FFFFFF"/>
              </a:buClr>
              <a:buSzPts val="1800"/>
              <a:buFont typeface="Arial"/>
              <a:buNone/>
            </a:pPr>
            <a:br>
              <a:rPr lang="en-US" sz="1800" b="0" i="0" u="none" strike="noStrike" cap="none">
                <a:solidFill>
                  <a:srgbClr val="FFFFFF"/>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pic>
        <p:nvPicPr>
          <p:cNvPr id="189" name="Google Shape;189;p8"/>
          <p:cNvPicPr preferRelativeResize="0"/>
          <p:nvPr/>
        </p:nvPicPr>
        <p:blipFill rotWithShape="1">
          <a:blip r:embed="rId4">
            <a:alphaModFix/>
          </a:blip>
          <a:srcRect/>
          <a:stretch/>
        </p:blipFill>
        <p:spPr>
          <a:xfrm>
            <a:off x="6938081" y="2357187"/>
            <a:ext cx="1140224" cy="1690563"/>
          </a:xfrm>
          <a:prstGeom prst="rect">
            <a:avLst/>
          </a:prstGeom>
          <a:noFill/>
          <a:ln>
            <a:noFill/>
          </a:ln>
        </p:spPr>
      </p:pic>
      <p:sp>
        <p:nvSpPr>
          <p:cNvPr id="190" name="Google Shape;190;p8"/>
          <p:cNvSpPr txBox="1"/>
          <p:nvPr/>
        </p:nvSpPr>
        <p:spPr>
          <a:xfrm>
            <a:off x="8402748" y="4540581"/>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9</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Nursing Infographics by Slidesgo">
  <a:themeElements>
    <a:clrScheme name="Simple Light">
      <a:dk1>
        <a:srgbClr val="000000"/>
      </a:dk1>
      <a:lt1>
        <a:srgbClr val="FFFFFF"/>
      </a:lt1>
      <a:dk2>
        <a:srgbClr val="666666"/>
      </a:dk2>
      <a:lt2>
        <a:srgbClr val="D9D9D9"/>
      </a:lt2>
      <a:accent1>
        <a:srgbClr val="01ADFA"/>
      </a:accent1>
      <a:accent2>
        <a:srgbClr val="02DAAB"/>
      </a:accent2>
      <a:accent3>
        <a:srgbClr val="8C9EFD"/>
      </a:accent3>
      <a:accent4>
        <a:srgbClr val="3065A8"/>
      </a:accent4>
      <a:accent5>
        <a:srgbClr val="21939C"/>
      </a:accent5>
      <a:accent6>
        <a:srgbClr val="3F4C8C"/>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1855</TotalTime>
  <Words>3460</Words>
  <Application>Microsoft Office PowerPoint</Application>
  <PresentationFormat>On-screen Show (16:9)</PresentationFormat>
  <Paragraphs>371</Paragraphs>
  <Slides>79</Slides>
  <Notes>55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Fira Sans Extra Condensed</vt:lpstr>
      <vt:lpstr>Lato</vt:lpstr>
      <vt:lpstr>Arial</vt:lpstr>
      <vt:lpstr>Calibri</vt:lpstr>
      <vt:lpstr>Fira Sans Extra Condensed SemiBold</vt:lpstr>
      <vt:lpstr>Roboto</vt:lpstr>
      <vt:lpstr>Wingdings</vt:lpstr>
      <vt:lpstr>Noto Sans Symbols</vt:lpstr>
      <vt:lpstr>Merriweather</vt:lpstr>
      <vt:lpstr>Cambria</vt:lpstr>
      <vt:lpstr>Nursing Infographics by Slidesgo</vt:lpstr>
      <vt:lpstr>Smart Medical Equipment for Cronic Disease Detection </vt:lpstr>
      <vt:lpstr>PowerPoint Presentation</vt:lpstr>
      <vt:lpstr>PowerPoint Presentation</vt:lpstr>
      <vt:lpstr>Abstract:</vt:lpstr>
      <vt:lpstr>Table Of Contents </vt:lpstr>
      <vt:lpstr>Introduction: </vt:lpstr>
      <vt:lpstr>Introduction: </vt:lpstr>
      <vt:lpstr>Goals of the project :</vt:lpstr>
      <vt:lpstr>Problem Statement: </vt:lpstr>
      <vt:lpstr>Problem Statement: </vt:lpstr>
      <vt:lpstr>Features:</vt:lpstr>
      <vt:lpstr>Implementation tools: </vt:lpstr>
      <vt:lpstr>Related Work: </vt:lpstr>
      <vt:lpstr>Related Work: </vt:lpstr>
      <vt:lpstr>PowerPoint Presentation</vt:lpstr>
      <vt:lpstr>PowerPoint Presentation</vt:lpstr>
      <vt:lpstr>PowerPoint Presentation</vt:lpstr>
      <vt:lpstr>Hardware:</vt:lpstr>
      <vt:lpstr>Hardware:</vt:lpstr>
      <vt:lpstr>PowerPoint Presentation</vt:lpstr>
      <vt:lpstr>PowerPoint Presentation</vt:lpstr>
      <vt:lpstr>PowerPoint Presentation</vt:lpstr>
      <vt:lpstr>Hardware:</vt:lpstr>
      <vt:lpstr>Hardware:</vt:lpstr>
      <vt:lpstr>Datasets:</vt:lpstr>
      <vt:lpstr>Datasets:</vt:lpstr>
      <vt:lpstr>Datasets:</vt:lpstr>
      <vt:lpstr>Datasets:</vt:lpstr>
      <vt:lpstr>Datasets:</vt:lpstr>
      <vt:lpstr>AI model:</vt:lpstr>
      <vt:lpstr>AI model: SVM  Advantages &amp; Disadvantages </vt:lpstr>
      <vt:lpstr>AI model: Blood Pressure</vt:lpstr>
      <vt:lpstr>AI model:</vt:lpstr>
      <vt:lpstr>AI model:</vt:lpstr>
      <vt:lpstr>AI model:</vt:lpstr>
      <vt:lpstr>AI model:</vt:lpstr>
      <vt:lpstr>AI model:</vt:lpstr>
      <vt:lpstr>AI model:</vt:lpstr>
      <vt:lpstr>AI model:</vt:lpstr>
      <vt:lpstr>AI model:</vt:lpstr>
      <vt:lpstr>AI model:</vt:lpstr>
      <vt:lpstr>AI model:</vt:lpstr>
      <vt:lpstr>AI model:</vt:lpstr>
      <vt:lpstr>AI model: Heart Rate</vt:lpstr>
      <vt:lpstr>AI model:</vt:lpstr>
      <vt:lpstr>AI model:</vt:lpstr>
      <vt:lpstr>AI model:</vt:lpstr>
      <vt:lpstr>AI model:</vt:lpstr>
      <vt:lpstr>AI model:</vt:lpstr>
      <vt:lpstr>AI model:</vt:lpstr>
      <vt:lpstr>AI model:</vt:lpstr>
      <vt:lpstr>AI model:</vt:lpstr>
      <vt:lpstr>AI model:</vt:lpstr>
      <vt:lpstr>AI model:</vt:lpstr>
      <vt:lpstr>AI model:</vt:lpstr>
      <vt:lpstr>AI model:</vt:lpstr>
      <vt:lpstr>AI model:</vt:lpstr>
      <vt:lpstr>AI model:</vt:lpstr>
      <vt:lpstr>AI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dell</dc:creator>
  <cp:lastModifiedBy>Omnia ElKareem Fathy Hassan</cp:lastModifiedBy>
  <cp:revision>5</cp:revision>
  <dcterms:modified xsi:type="dcterms:W3CDTF">2024-06-12T14:39:32Z</dcterms:modified>
</cp:coreProperties>
</file>